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859" r:id="rId3"/>
    <p:sldId id="1017" r:id="rId4"/>
    <p:sldId id="1018" r:id="rId5"/>
    <p:sldId id="1019" r:id="rId6"/>
    <p:sldId id="1022" r:id="rId7"/>
    <p:sldId id="1057" r:id="rId8"/>
    <p:sldId id="1023" r:id="rId9"/>
    <p:sldId id="1059" r:id="rId10"/>
    <p:sldId id="1060" r:id="rId11"/>
    <p:sldId id="1061" r:id="rId12"/>
    <p:sldId id="1062" r:id="rId13"/>
    <p:sldId id="1063" r:id="rId14"/>
    <p:sldId id="1029" r:id="rId15"/>
    <p:sldId id="1064" r:id="rId16"/>
    <p:sldId id="1065" r:id="rId17"/>
    <p:sldId id="1066" r:id="rId18"/>
    <p:sldId id="1067" r:id="rId19"/>
    <p:sldId id="1068" r:id="rId20"/>
    <p:sldId id="1039" r:id="rId21"/>
    <p:sldId id="1077" r:id="rId22"/>
    <p:sldId id="1033" r:id="rId23"/>
    <p:sldId id="1069" r:id="rId24"/>
    <p:sldId id="1071" r:id="rId25"/>
    <p:sldId id="1076" r:id="rId26"/>
    <p:sldId id="1072" r:id="rId27"/>
    <p:sldId id="1073" r:id="rId28"/>
    <p:sldId id="1075" r:id="rId29"/>
    <p:sldId id="1074" r:id="rId30"/>
    <p:sldId id="1046" r:id="rId3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1" d="100"/>
          <a:sy n="91" d="100"/>
        </p:scale>
        <p:origin x="96" y="34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notesMaster" Target="notesMasters/notesMaster1.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22.png"/><Relationship Id="rId1" Type="http://schemas.openxmlformats.org/officeDocument/2006/relationships/image" Target="../media/image23.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23.png"/><Relationship Id="rId1" Type="http://schemas.openxmlformats.org/officeDocument/2006/relationships/image" Target="../media/image24.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22.png"/><Relationship Id="rId1" Type="http://schemas.openxmlformats.org/officeDocument/2006/relationships/image" Target="../media/image25.png"/></Relationships>
</file>

<file path=ppt/slides/_rels/slide2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2.png"/><Relationship Id="rId3" Type="http://schemas.openxmlformats.org/officeDocument/2006/relationships/image" Target="../media/image27.png"/><Relationship Id="rId2" Type="http://schemas.openxmlformats.org/officeDocument/2006/relationships/image" Target="../media/image23.png"/><Relationship Id="rId1" Type="http://schemas.openxmlformats.org/officeDocument/2006/relationships/image" Target="../media/image26.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9.png"/><Relationship Id="rId2" Type="http://schemas.openxmlformats.org/officeDocument/2006/relationships/image" Target="../media/image23.png"/><Relationship Id="rId1" Type="http://schemas.openxmlformats.org/officeDocument/2006/relationships/image" Target="../media/image28.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8.png"/><Relationship Id="rId2" Type="http://schemas.openxmlformats.org/officeDocument/2006/relationships/image" Target="../media/image22.png"/><Relationship Id="rId1"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2.png"/><Relationship Id="rId1" Type="http://schemas.openxmlformats.org/officeDocument/2006/relationships/image" Target="../media/image31.png"/></Relationships>
</file>

<file path=ppt/slides/_rels/slide2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31.png"/><Relationship Id="rId3"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image" Target="../media/image33.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dirty="0">
                <a:solidFill>
                  <a:srgbClr val="549E39"/>
                </a:solidFill>
                <a:latin typeface="+mj-lt"/>
                <a:ea typeface="微软雅黑" panose="020B0503020204020204" pitchFamily="34" charset="-122"/>
                <a:cs typeface="微软雅黑" panose="020B0503020204020204" pitchFamily="34" charset="-122"/>
              </a:rPr>
              <a:t>2</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匀变速直线运动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107996"/>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4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400" b="0" dirty="0">
                <a:solidFill>
                  <a:srgbClr val="000000"/>
                </a:solidFill>
                <a:latin typeface="+mj-lt"/>
                <a:ea typeface="微软雅黑" panose="020B0503020204020204" pitchFamily="34" charset="-122"/>
                <a:cs typeface="微软雅黑" panose="020B0503020204020204" pitchFamily="34" charset="-122"/>
              </a:rPr>
              <a:t>4</a:t>
            </a:r>
            <a:r>
              <a:rPr lang="zh-CN" altLang="en-US" sz="44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科学</a:t>
            </a:r>
            <a:r>
              <a:rPr lang="zh-CN" altLang="en-US" sz="44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测量：做直线运动物体的瞬时速度</a:t>
            </a:r>
            <a:endParaRPr lang="zh-CN" altLang="en-US" sz="44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839606"/>
              </a:xfrm>
            </p:spPr>
            <p:txBody>
              <a:bodyPr/>
              <a:lstStyle/>
              <a:p>
                <a:pPr>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速度的计算方法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我们一般用易于计算的平均速度来代替瞬时速度，即选择包括该点在内的一段</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位移</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20000"/>
                  </a:lnSpc>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该点最好处在中间时刻位置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，找出对应的时间</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作为该点的瞬时速度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839606"/>
              </a:xfrm>
              <a:blipFill rotWithShape="1">
                <a:blip r:embed="rId1"/>
                <a:stretch>
                  <a:fillRect l="-2" t="-34" r="1"/>
                </a:stretch>
              </a:blipFill>
            </p:spPr>
            <p:txBody>
              <a:bodyPr/>
              <a:lstStyle/>
              <a:p>
                <a:r>
                  <a:rPr lang="zh-CN" altLang="en-US">
                    <a:noFill/>
                  </a:rPr>
                  <a:t> </a:t>
                </a:r>
              </a:p>
            </p:txBody>
          </p:sp>
        </mc:Fallback>
      </mc:AlternateContent>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77255"/>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根据实验数据作</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在坐标纸上建立直角坐标系，横轴表示时间，纵轴表示速度，并根据记录的数据在坐标系中描点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画一条直线，让这条直线通过尽可能多的点，不在直线上的点应均匀分布在直线的两侧，偏差较大的点应舍去，如图所示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5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观察所得到的直线，分析物体的速度随时间变化的规律，求出加速度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fg445.jpg" descr="id:2147492809;FounderCES"/>
          <p:cNvPicPr/>
          <p:nvPr/>
        </p:nvPicPr>
        <p:blipFill>
          <a:blip r:embed="rId1"/>
          <a:stretch>
            <a:fillRect/>
          </a:stretch>
        </p:blipFill>
        <p:spPr>
          <a:xfrm>
            <a:off x="4969930" y="3648376"/>
            <a:ext cx="2448272" cy="234178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等效替代法处理实验数据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选择一条点迹清晰的纸带，间隔相同的计时点选取计数点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如每隔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个计时点选取一个计数点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，将纸带从计数点处剪下，连续剪下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段，然后将底边对齐依次排列贴在坐标纸上，如图所示，每段纸带的长度对应小车在相等时间内的位移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进一步可等效为小车在相等时间内中间时刻的速度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，纸带的宽度可以等效为时间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连接每段纸带上端的中点，可等效为小车运动的</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图像，从而求出加速度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w65.jpg" descr="id:2147492816;FounderCES"/>
          <p:cNvPicPr/>
          <p:nvPr/>
        </p:nvPicPr>
        <p:blipFill>
          <a:blip r:embed="rId1"/>
          <a:stretch>
            <a:fillRect/>
          </a:stretch>
        </p:blipFill>
        <p:spPr>
          <a:xfrm>
            <a:off x="4871070" y="4259229"/>
            <a:ext cx="3384376" cy="2346811"/>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416320"/>
          </a:xfrm>
        </p:spPr>
        <p:txBody>
          <a:bodyPr/>
          <a:lstStyle/>
          <a:p>
            <a:pPr hangingPunct="0">
              <a:spcAft>
                <a:spcPts val="0"/>
              </a:spcAft>
              <a:tabLst>
                <a:tab pos="5941060"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使用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打点计时器的注意事项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检查电源电压是否符合要求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正式实验前，应检测设备，做必要的调节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注意纸带的安装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使用打点计时器时，应先接通电源，待打点稳定后，再释放纸带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释放纸带前，应使物体停在靠近打点计时器的位置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1"/>
          <a:stretch>
            <a:fillRect/>
          </a:stretch>
        </p:blipFill>
        <p:spPr>
          <a:xfrm>
            <a:off x="2553382" y="787282"/>
            <a:ext cx="6926200" cy="573654"/>
          </a:xfrm>
          <a:prstGeom prst="rect">
            <a:avLst/>
          </a:prstGeom>
        </p:spPr>
      </p:pic>
      <p:pic>
        <p:nvPicPr>
          <p:cNvPr id="5" name="要点1.eps" descr="id:2147491329;FounderCES"/>
          <p:cNvPicPr/>
          <p:nvPr/>
        </p:nvPicPr>
        <p:blipFill>
          <a:blip r:embed="rId2"/>
          <a:stretch>
            <a:fillRect/>
          </a:stretch>
        </p:blipFill>
        <p:spPr>
          <a:xfrm>
            <a:off x="360854" y="1619046"/>
            <a:ext cx="1053832" cy="36979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2238241"/>
          </a:xfrm>
        </p:spPr>
        <p:txBody>
          <a:bodyPr/>
          <a:lstStyle/>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每一次打点结束后，都要立即关闭电源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取下纸带后，及时用箭头标明运动方向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要选择点迹清晰、分布合理的纸带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使用毫米刻度尺进行测量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1"/>
          <a:stretch>
            <a:fillRect/>
          </a:stretch>
        </p:blipFill>
        <p:spPr>
          <a:xfrm>
            <a:off x="2553382" y="787282"/>
            <a:ext cx="6926200" cy="57365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941060"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测量</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平均速度和瞬时速度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打点纸带直接记录了物体在相等时间间隔内的位移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分析纸带时要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要特别注意题目中已知的点是计时点还是计数点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计时点是打点计时器实际打出的点，电源频率为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Hz</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时，相邻两点的时间间隔为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由于计时点较密，不便测量，故可每隔若干个计时点取一个计数点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如中间每隔四个计时点取一个计数点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即每五个计时点取一个计数点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，则相邻两个计数点之间的时间间隔</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要点2.eps" descr="id:2147492837;FounderCES"/>
          <p:cNvPicPr/>
          <p:nvPr/>
        </p:nvPicPr>
        <p:blipFill>
          <a:blip r:embed="rId1"/>
          <a:stretch>
            <a:fillRect/>
          </a:stretch>
        </p:blipFill>
        <p:spPr>
          <a:xfrm>
            <a:off x="360854" y="808546"/>
            <a:ext cx="1228725" cy="431165"/>
          </a:xfrm>
          <a:prstGeom prst="rect">
            <a:avLst/>
          </a:prstGeom>
        </p:spPr>
      </p:pic>
      <p:pic>
        <p:nvPicPr>
          <p:cNvPr id="6" name="ww66.jpg" descr="id:2147492844;FounderCES"/>
          <p:cNvPicPr/>
          <p:nvPr/>
        </p:nvPicPr>
        <p:blipFill>
          <a:blip r:embed="rId2"/>
          <a:stretch>
            <a:fillRect/>
          </a:stretch>
        </p:blipFill>
        <p:spPr>
          <a:xfrm>
            <a:off x="3013154" y="4785863"/>
            <a:ext cx="6106388" cy="181689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53573"/>
              </a:xfrm>
            </p:spPr>
            <p:txBody>
              <a:bodyPr/>
              <a:lstStyle/>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注意间隔的周期数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从能看得清的某个点数起，如果纸带上共有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个计时点，那么点的间隔数为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，对应的时间间隔为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用刻度尺测出第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个点到第</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的距离</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，则平均速度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可用一段时间内的平均速度粗略地代替这段时间内某一时刻的瞬时速度，且时间越短越准确，故测量纸带上某点的瞬时速度时，应尽量选取与其相邻的两个计数点来测量，即当时间很短时，可以认为中间时刻的瞬时速度等于这段时间内的平均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极限思想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153573"/>
              </a:xfrm>
              <a:blipFill rotWithShape="1">
                <a:blip r:embed="rId1"/>
                <a:stretch>
                  <a:fillRect l="-2" t="-15" r="1" b="1"/>
                </a:stretch>
              </a:blipFill>
            </p:spPr>
            <p:txBody>
              <a:bodyPr/>
              <a:lstStyle/>
              <a:p>
                <a:r>
                  <a:rPr lang="zh-CN" altLang="en-US">
                    <a:noFill/>
                  </a:rPr>
                  <a:t> </a:t>
                </a:r>
              </a:p>
            </p:txBody>
          </p:sp>
        </mc:Fallback>
      </mc:AlternateContent>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941060"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采集</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、处理数据的方法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采集数据的方法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直接测量两个计数点间的距离，而是要测量出各个计数点到计时起点的距离，然后再计算出相邻的两个计数点间的距离，这样可以减小测量误差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计算速度的方法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计数点的瞬时速度用相邻两计数点间的平均速度来代替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2851;FounderCES"/>
          <p:cNvPicPr/>
          <p:nvPr/>
        </p:nvPicPr>
        <p:blipFill>
          <a:blip r:embed="rId1"/>
          <a:stretch>
            <a:fillRect/>
          </a:stretch>
        </p:blipFill>
        <p:spPr>
          <a:xfrm>
            <a:off x="391187" y="814134"/>
            <a:ext cx="1228725" cy="43116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726815"/>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求加速度的两种方法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逐差法：根据</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为相邻两计数点间的时间间隔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，再算出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的平均值</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，即为物体的加速度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图像法：以打某计数点时为计时起点，利用</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，求出打各点时的瞬时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，描点得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图像，图像的斜率即为物体做匀变速直线运动的加速度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726815"/>
              </a:xfrm>
              <a:blipFill rotWithShape="1">
                <a:blip r:embed="rId1"/>
                <a:stretch>
                  <a:fillRect l="-2" t="-17" r="1" b="17"/>
                </a:stretch>
              </a:blipFill>
            </p:spPr>
            <p:txBody>
              <a:bodyPr/>
              <a:lstStyle/>
              <a:p>
                <a:r>
                  <a:rPr lang="zh-CN" altLang="en-US">
                    <a:noFill/>
                  </a:rPr>
                  <a:t> </a:t>
                </a:r>
              </a:p>
            </p:txBody>
          </p:sp>
        </mc:Fallback>
      </mc:AlternateContent>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6917"/>
            <a:ext cx="11485848" cy="3900235"/>
          </a:xfrm>
          <a:solidFill>
            <a:srgbClr val="E3F2E7"/>
          </a:solidFill>
        </p:spPr>
        <p:txBody>
          <a:bodyPr/>
          <a:lstStyle/>
          <a:p>
            <a:pPr hangingPunct="0">
              <a:spcAft>
                <a:spcPts val="0"/>
              </a:spcAft>
              <a:tabLst>
                <a:tab pos="2155825"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计时点、计数点与每五个点、每隔五个点的区别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打点计时器在纸带上打出的点迹叫作计时点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Hz</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交流电源下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打点计时器打下的两个相邻点迹间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计时点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的时间间隔为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2s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为了方便研究运动规律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有规律地从纸带上选取部分计时点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并加以标号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这些被选取并标号的计时点叫作计数点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计数点是根据需要所选取的部分计时点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每五个计时点选取一个计数点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则实际间隔为五个打点周期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每隔五个计时点选取一个计数点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则实际间隔为六个打点周期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0213;FounderCES"/>
          <p:cNvPicPr/>
          <p:nvPr/>
        </p:nvPicPr>
        <p:blipFill>
          <a:blip r:embed="rId1"/>
          <a:stretch>
            <a:fillRect/>
          </a:stretch>
        </p:blipFill>
        <p:spPr>
          <a:xfrm>
            <a:off x="406574" y="987509"/>
            <a:ext cx="2030256" cy="422970"/>
          </a:xfrm>
          <a:prstGeom prst="rect">
            <a:avLst/>
          </a:prstGeom>
          <a:solidFill>
            <a:srgbClr val="E3F2E7"/>
          </a:solid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1130246"/>
          </a:xfrm>
        </p:spPr>
        <p:txBody>
          <a:bodyPr/>
          <a:lstStyle/>
          <a:p>
            <a:pPr hangingPunct="0">
              <a:spcAft>
                <a:spcPts val="0"/>
              </a:spcAft>
              <a:tabLst>
                <a:tab pos="5941060"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运动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时间和位移的记录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测量工具及用途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点1.eps" descr="id:2147493875;FounderCES"/>
          <p:cNvPicPr/>
          <p:nvPr/>
        </p:nvPicPr>
        <p:blipFill>
          <a:blip r:embed="rId1"/>
          <a:stretch>
            <a:fillRect/>
          </a:stretch>
        </p:blipFill>
        <p:spPr>
          <a:xfrm>
            <a:off x="394255" y="1647095"/>
            <a:ext cx="1236455" cy="341745"/>
          </a:xfrm>
          <a:prstGeom prst="rect">
            <a:avLst/>
          </a:prstGeom>
        </p:spPr>
      </p:pic>
      <p:pic>
        <p:nvPicPr>
          <p:cNvPr id="7" name="24知识过.eps" descr="id:2147493868;FounderCES"/>
          <p:cNvPicPr/>
          <p:nvPr/>
        </p:nvPicPr>
        <p:blipFill>
          <a:blip r:embed="rId2"/>
          <a:stretch>
            <a:fillRect/>
          </a:stretch>
        </p:blipFill>
        <p:spPr>
          <a:xfrm>
            <a:off x="2494806" y="770554"/>
            <a:ext cx="6966049" cy="601340"/>
          </a:xfrm>
          <a:prstGeom prst="rect">
            <a:avLst/>
          </a:prstGeom>
        </p:spPr>
      </p:pic>
      <p:graphicFrame>
        <p:nvGraphicFramePr>
          <p:cNvPr id="3" name="表格 2"/>
          <p:cNvGraphicFramePr>
            <a:graphicFrameLocks noGrp="1"/>
          </p:cNvGraphicFramePr>
          <p:nvPr/>
        </p:nvGraphicFramePr>
        <p:xfrm>
          <a:off x="343711" y="2713313"/>
          <a:ext cx="11502992" cy="2743200"/>
        </p:xfrm>
        <a:graphic>
          <a:graphicData uri="http://schemas.openxmlformats.org/drawingml/2006/table">
            <a:tbl>
              <a:tblPr firstRow="1" firstCol="1" bandRow="1"/>
              <a:tblGrid>
                <a:gridCol w="3542922"/>
                <a:gridCol w="7960070"/>
              </a:tblGrid>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测量工具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用途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照相机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记录物体的位置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刻度尺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测量两点之间的距离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频闪相机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记录物体运动的时刻和位置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打点计时器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记录物体运动的时间和位移</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96917"/>
                <a:ext cx="11485848" cy="4771434"/>
              </a:xfrm>
              <a:solidFill>
                <a:srgbClr val="E3F2E7"/>
              </a:solidFill>
            </p:spPr>
            <p:txBody>
              <a:bodyPr/>
              <a:lstStyle/>
              <a:p>
                <a:pPr lvl="0"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处理实验数据时的注意事项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注意计数点间的时间间隔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明确周期与频率的关系为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𝒇</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注意纸带中涉及的字母、数据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以及数据的含义、单位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不是统一单位的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要换算成统一单位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注意题干要求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明确有效数字的保留位数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从左侧第一个不为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的数字起到最末一位数字止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共有几个数字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就是几位有效数字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作图时要先判断图像的大体走势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然后用直线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拟合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坐标系中的点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难以落在直线上的点要大致均匀地分布在直线两侧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偏离直线较远的点可舍去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896917"/>
                <a:ext cx="11485848" cy="4771434"/>
              </a:xfrm>
              <a:blipFill rotWithShape="1">
                <a:blip r:embed="rId1"/>
                <a:stretch>
                  <a:fillRect l="-2" t="-6" r="1" b="7"/>
                </a:stretch>
              </a:blipFill>
            </p:spPr>
            <p:txBody>
              <a:bodyPr/>
              <a:lstStyle/>
              <a:p>
                <a:r>
                  <a:rPr lang="zh-CN" altLang="en-US">
                    <a:noFill/>
                  </a:rPr>
                  <a:t> </a:t>
                </a:r>
              </a:p>
            </p:txBody>
          </p:sp>
        </mc:Fallback>
      </mc:AlternateContent>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746120"/>
            <a:ext cx="11485848" cy="3589444"/>
          </a:xfrm>
        </p:spPr>
        <p:txBody>
          <a:bodyPr/>
          <a:lstStyle/>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明与他的同伴进行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探究小车速度随时间变化的规律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小明的同伴由于不太明确该实验的目的及原理，从实验室里借取了如下器材：打点计时器、直流电源、纸带、毫米刻度尺、钩码、小车和一端附有定滑轮的长木板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小明看后觉得不妥，请你思考一下，不妥之处是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1.eps" descr="id:2147491358;FounderCES"/>
          <p:cNvPicPr/>
          <p:nvPr/>
        </p:nvPicPr>
        <p:blipFill>
          <a:blip r:embed="rId1"/>
          <a:stretch>
            <a:fillRect/>
          </a:stretch>
        </p:blipFill>
        <p:spPr>
          <a:xfrm>
            <a:off x="360854" y="875610"/>
            <a:ext cx="1203325" cy="387350"/>
          </a:xfrm>
          <a:prstGeom prst="rect">
            <a:avLst/>
          </a:prstGeom>
        </p:spPr>
      </p:pic>
      <p:pic>
        <p:nvPicPr>
          <p:cNvPr id="6" name="ca332.jpg" descr="id:2147492872;FounderCES"/>
          <p:cNvPicPr/>
          <p:nvPr/>
        </p:nvPicPr>
        <p:blipFill>
          <a:blip r:embed="rId2"/>
          <a:stretch>
            <a:fillRect/>
          </a:stretch>
        </p:blipFill>
        <p:spPr>
          <a:xfrm>
            <a:off x="3785508" y="1484784"/>
            <a:ext cx="4613954" cy="1023167"/>
          </a:xfrm>
          <a:prstGeom prst="rect">
            <a:avLst/>
          </a:prstGeom>
        </p:spPr>
      </p:pic>
      <p:sp>
        <p:nvSpPr>
          <p:cNvPr id="7" name="内容占位符 1"/>
          <p:cNvSpPr txBox="1"/>
          <p:nvPr/>
        </p:nvSpPr>
        <p:spPr bwMode="auto">
          <a:xfrm>
            <a:off x="360854" y="470684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打点计时器使用的是交流电源</a:t>
            </a:r>
            <a:r>
              <a:rPr lang="zh-CN" altLang="zh-CN" b="1" dirty="0" smtClean="0">
                <a:ea typeface="宋体" panose="02010600030101010101" pitchFamily="2" charset="-122"/>
                <a:cs typeface="Times New Roman" panose="02020603050405020304" pitchFamily="18" charset="0"/>
              </a:rPr>
              <a:t>，</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小明的同伴借取的是直流电源</a:t>
            </a:r>
            <a:r>
              <a:rPr lang="zh-CN" altLang="zh-CN" b="1" dirty="0" smtClean="0">
                <a:ea typeface="宋体" panose="02010600030101010101" pitchFamily="2" charset="-122"/>
                <a:cs typeface="Times New Roman" panose="02020603050405020304" pitchFamily="18" charset="0"/>
              </a:rPr>
              <a:t>，</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此处不妥</a:t>
            </a:r>
            <a:r>
              <a:rPr lang="zh-CN" altLang="zh-CN" b="1" dirty="0" smtClean="0">
                <a:ea typeface="宋体" panose="02010600030101010101" pitchFamily="2" charset="-122"/>
                <a:cs typeface="Times New Roman" panose="02020603050405020304" pitchFamily="18" charset="0"/>
              </a:rPr>
              <a:t>，</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应更换为交流电源</a:t>
            </a:r>
            <a:r>
              <a:rPr lang="en-US" altLang="zh-CN" b="1" dirty="0" smtClean="0">
                <a:latin typeface="宋体" panose="02010600030101010101" pitchFamily="2" charset="-122"/>
                <a:cs typeface="Times New Roman" panose="02020603050405020304" pitchFamily="18" charset="0"/>
              </a:rPr>
              <a:t>.</a:t>
            </a:r>
            <a:endParaRPr lang="zh-CN" altLang="en-US" dirty="0"/>
          </a:p>
        </p:txBody>
      </p:sp>
      <p:pic>
        <p:nvPicPr>
          <p:cNvPr id="8" name="24解析.eps" descr="id:2147492879;FounderCES"/>
          <p:cNvPicPr/>
          <p:nvPr/>
        </p:nvPicPr>
        <p:blipFill>
          <a:blip r:embed="rId3"/>
          <a:stretch>
            <a:fillRect/>
          </a:stretch>
        </p:blipFill>
        <p:spPr>
          <a:xfrm>
            <a:off x="501938" y="4892018"/>
            <a:ext cx="840740" cy="299720"/>
          </a:xfrm>
          <a:prstGeom prst="rect">
            <a:avLst/>
          </a:prstGeom>
        </p:spPr>
      </p:pic>
      <p:sp>
        <p:nvSpPr>
          <p:cNvPr id="9" name="内容占位符 1"/>
          <p:cNvSpPr txBox="1"/>
          <p:nvPr/>
        </p:nvSpPr>
        <p:spPr bwMode="auto">
          <a:xfrm>
            <a:off x="360854" y="421017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tabLst>
                <a:tab pos="892175" algn="l"/>
                <a:tab pos="5645150" algn="l"/>
                <a:tab pos="9861550" algn="l"/>
              </a:tabLst>
            </a:pPr>
            <a:r>
              <a:rPr lang="en-US" altLang="zh-CN" dirty="0" smtClean="0"/>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借取了直流电源</a:t>
            </a:r>
            <a:endParaRPr lang="zh-CN" altLang="en-US" dirty="0"/>
          </a:p>
        </p:txBody>
      </p:sp>
      <p:pic>
        <p:nvPicPr>
          <p:cNvPr id="10" name="24答案.eps" descr="id:2147493967;FounderCES"/>
          <p:cNvPicPr/>
          <p:nvPr/>
        </p:nvPicPr>
        <p:blipFill>
          <a:blip r:embed="rId4"/>
          <a:stretch>
            <a:fillRect/>
          </a:stretch>
        </p:blipFill>
        <p:spPr>
          <a:xfrm>
            <a:off x="486869" y="4372771"/>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小明在实验过程中正确的做法是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先接通电源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后释放纸带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释放纸带的同时接通电源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将接好纸带的小车停在靠近打点计时器处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使小车运动的加速度尽量小些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48581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tabLst>
                <a:tab pos="892175" algn="l"/>
                <a:tab pos="5645150" algn="l"/>
                <a:tab pos="9861550" algn="l"/>
              </a:tabLst>
            </a:pPr>
            <a:r>
              <a:rPr lang="en-US" altLang="zh-CN" dirty="0" smtClean="0"/>
              <a:t>	   </a:t>
            </a:r>
            <a:r>
              <a:rPr lang="en-US" altLang="zh-CN" b="1" dirty="0" smtClean="0">
                <a:latin typeface="Times New Roman" panose="02020603050405020304" pitchFamily="18" charset="0"/>
                <a:ea typeface="宋体" panose="02010600030101010101" pitchFamily="2" charset="-122"/>
              </a:rPr>
              <a:t>A</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latin typeface="Times New Roman" panose="02020603050405020304" pitchFamily="18" charset="0"/>
                <a:ea typeface="宋体" panose="02010600030101010101" pitchFamily="2" charset="-122"/>
              </a:rPr>
              <a:t>C</a:t>
            </a:r>
            <a:endParaRPr lang="zh-CN" altLang="en-US" dirty="0"/>
          </a:p>
        </p:txBody>
      </p:sp>
      <p:pic>
        <p:nvPicPr>
          <p:cNvPr id="4" name="24答案.eps" descr="id:2147493967;FounderCES"/>
          <p:cNvPicPr/>
          <p:nvPr/>
        </p:nvPicPr>
        <p:blipFill>
          <a:blip r:embed="rId1"/>
          <a:stretch>
            <a:fillRect/>
          </a:stretch>
        </p:blipFill>
        <p:spPr>
          <a:xfrm>
            <a:off x="523174" y="3648417"/>
            <a:ext cx="842082" cy="299992"/>
          </a:xfrm>
          <a:prstGeom prst="rect">
            <a:avLst/>
          </a:prstGeom>
        </p:spPr>
      </p:pic>
      <p:sp>
        <p:nvSpPr>
          <p:cNvPr id="5" name="内容占位符 1"/>
          <p:cNvSpPr txBox="1"/>
          <p:nvPr/>
        </p:nvSpPr>
        <p:spPr bwMode="auto">
          <a:xfrm>
            <a:off x="360854" y="399907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tabLst>
                <a:tab pos="1073150" algn="l"/>
                <a:tab pos="5645150" algn="l"/>
                <a:tab pos="9861550" algn="l"/>
              </a:tabLst>
            </a:pPr>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先接通电源</a:t>
            </a:r>
            <a:r>
              <a:rPr lang="zh-CN" altLang="zh-CN" b="1" smtClean="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待打点计时器打点稳定后</a:t>
            </a:r>
            <a:r>
              <a:rPr lang="zh-CN" altLang="zh-CN" b="1" smtClean="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再释放纸带</a:t>
            </a:r>
            <a:r>
              <a:rPr lang="zh-CN" altLang="zh-CN" b="1" smtClean="0">
                <a:ea typeface="宋体" panose="02010600030101010101" pitchFamily="2" charset="-122"/>
                <a:cs typeface="Times New Roman" panose="02020603050405020304" pitchFamily="18" charset="0"/>
              </a:rPr>
              <a:t>，</a:t>
            </a:r>
            <a:r>
              <a:rPr lang="en-US" altLang="zh-CN" b="1" smtClean="0">
                <a:latin typeface="Times New Roman" panose="02020603050405020304" pitchFamily="18" charset="0"/>
                <a:ea typeface="宋体" panose="02010600030101010101" pitchFamily="2" charset="-122"/>
              </a:rPr>
              <a:t>A</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ea typeface="宋体" panose="02010600030101010101" pitchFamily="2" charset="-122"/>
                <a:cs typeface="Times New Roman" panose="02020603050405020304" pitchFamily="18" charset="0"/>
              </a:rPr>
              <a:t>，</a:t>
            </a:r>
            <a:r>
              <a:rPr lang="en-US" altLang="zh-CN" b="1" smtClean="0">
                <a:latin typeface="Times New Roman" panose="02020603050405020304" pitchFamily="18" charset="0"/>
                <a:ea typeface="宋体" panose="02010600030101010101" pitchFamily="2" charset="-122"/>
              </a:rPr>
              <a:t>B</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将接好纸带的小车停在靠近打点计时器处</a:t>
            </a:r>
            <a:r>
              <a:rPr lang="zh-CN" altLang="zh-CN" b="1" smtClean="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纸带的利用率较高</a:t>
            </a:r>
            <a:r>
              <a:rPr lang="zh-CN" altLang="zh-CN" b="1" smtClean="0">
                <a:ea typeface="宋体" panose="02010600030101010101" pitchFamily="2" charset="-122"/>
                <a:cs typeface="Times New Roman" panose="02020603050405020304" pitchFamily="18" charset="0"/>
              </a:rPr>
              <a:t>，</a:t>
            </a:r>
            <a:r>
              <a:rPr lang="en-US" altLang="zh-CN" b="1" smtClean="0">
                <a:latin typeface="Times New Roman" panose="02020603050405020304" pitchFamily="18" charset="0"/>
                <a:ea typeface="宋体" panose="02010600030101010101" pitchFamily="2" charset="-122"/>
              </a:rPr>
              <a:t>C</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使小车运动的加速度适当大些</a:t>
            </a:r>
            <a:r>
              <a:rPr lang="zh-CN" altLang="zh-CN" b="1" smtClean="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这样在纸带上相邻计数点间的间距会大些</a:t>
            </a:r>
            <a:r>
              <a:rPr lang="zh-CN" altLang="zh-CN" b="1" smtClean="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位移测量误差会小些</a:t>
            </a:r>
            <a:r>
              <a:rPr lang="zh-CN" altLang="zh-CN" b="1" smtClean="0">
                <a:ea typeface="宋体" panose="02010600030101010101" pitchFamily="2" charset="-122"/>
                <a:cs typeface="Times New Roman" panose="02020603050405020304" pitchFamily="18" charset="0"/>
              </a:rPr>
              <a:t>，</a:t>
            </a:r>
            <a:r>
              <a:rPr lang="en-US" altLang="zh-CN" b="1" smtClean="0">
                <a:latin typeface="Times New Roman" panose="02020603050405020304" pitchFamily="18" charset="0"/>
                <a:ea typeface="宋体" panose="02010600030101010101" pitchFamily="2" charset="-122"/>
              </a:rPr>
              <a:t>D</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latin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latin typeface="Times New Roman" panose="02020603050405020304" pitchFamily="18" charset="0"/>
                <a:ea typeface="宋体" panose="02010600030101010101" pitchFamily="2" charset="-122"/>
              </a:rPr>
              <a:t>A</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latin typeface="Times New Roman" panose="02020603050405020304" pitchFamily="18" charset="0"/>
                <a:ea typeface="宋体" panose="02010600030101010101" pitchFamily="2" charset="-122"/>
              </a:rPr>
              <a:t>C</a:t>
            </a:r>
            <a:r>
              <a:rPr lang="en-US" altLang="zh-CN" b="1" smtClean="0">
                <a:latin typeface="宋体" panose="02010600030101010101" pitchFamily="2" charset="-122"/>
                <a:cs typeface="Times New Roman" panose="02020603050405020304" pitchFamily="18" charset="0"/>
              </a:rPr>
              <a:t>.</a:t>
            </a:r>
            <a:endParaRPr lang="zh-CN" altLang="en-US" dirty="0"/>
          </a:p>
        </p:txBody>
      </p:sp>
      <p:pic>
        <p:nvPicPr>
          <p:cNvPr id="6" name="24解析.eps" descr="id:2147492879;FounderCES"/>
          <p:cNvPicPr/>
          <p:nvPr/>
        </p:nvPicPr>
        <p:blipFill>
          <a:blip r:embed="rId2"/>
          <a:stretch>
            <a:fillRect/>
          </a:stretch>
        </p:blipFill>
        <p:spPr>
          <a:xfrm>
            <a:off x="501938" y="4184249"/>
            <a:ext cx="840740" cy="299720"/>
          </a:xfrm>
          <a:prstGeom prst="rect">
            <a:avLst/>
          </a:prstGeom>
        </p:spPr>
      </p:pic>
      <p:pic>
        <p:nvPicPr>
          <p:cNvPr id="8" name="ca332.jpg" descr="id:2147492872;FounderCES"/>
          <p:cNvPicPr/>
          <p:nvPr/>
        </p:nvPicPr>
        <p:blipFill>
          <a:blip r:embed="rId3"/>
          <a:stretch>
            <a:fillRect/>
          </a:stretch>
        </p:blipFill>
        <p:spPr>
          <a:xfrm>
            <a:off x="7031310" y="1844824"/>
            <a:ext cx="4032448" cy="8942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小明经过实验获得如图所示的纸带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他在纸带上便于测量的地方选取第一个计数点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，然后按打点先后顺序每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个计时点选取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个计数点，得到了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等计数点，测得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6.19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6.60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6.98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7.39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7.80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8.20 cm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打点计时器所用交流电源的频率为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Hz</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两相邻计数点之间的时间间隔为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，在打点计时器打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点时小车的瞬时速度表达式为</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，计算结果为</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保留两位有效数字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内容占位符 1"/>
              <p:cNvSpPr txBox="1"/>
              <p:nvPr/>
            </p:nvSpPr>
            <p:spPr bwMode="auto">
              <a:xfrm>
                <a:off x="360854" y="5523080"/>
                <a:ext cx="11485848" cy="858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tabLst>
                    <a:tab pos="892175" algn="l"/>
                    <a:tab pos="5645150" algn="l"/>
                    <a:tab pos="9861550" algn="l"/>
                  </a:tabLst>
                </a:pPr>
                <a:r>
                  <a:rPr lang="en-US" altLang="zh-CN" dirty="0" smtClean="0"/>
                  <a:t>	 </a:t>
                </a:r>
                <a:r>
                  <a:rPr lang="en-US" altLang="zh-CN" b="1" dirty="0" smtClean="0">
                    <a:latin typeface="Times New Roman" panose="02020603050405020304" pitchFamily="18" charset="0"/>
                    <a:ea typeface="宋体" panose="02010600030101010101" pitchFamily="2" charset="-122"/>
                  </a:rPr>
                  <a:t>0.1</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sSub>
                          <m:sSubPr>
                            <m:ctrlPr>
                              <a:rPr lang="zh-CN" altLang="zh-CN" b="1" i="1">
                                <a:latin typeface="Cambria Math" panose="02040503050406030204" pitchFamily="18" charset="0"/>
                                <a:ea typeface="Cambria Math" panose="02040503050406030204" pitchFamily="18" charset="0"/>
                              </a:rPr>
                            </m:ctrlPr>
                          </m:sSubPr>
                          <m:e>
                            <m:r>
                              <a:rPr lang="en-US" altLang="zh-CN" b="1" i="1">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latin typeface="Cambria Math" panose="02040503050406030204" pitchFamily="18" charset="0"/>
                                <a:ea typeface="宋体" panose="02010600030101010101" pitchFamily="2" charset="-122"/>
                                <a:cs typeface="Times New Roman" panose="02020603050405020304" pitchFamily="18" charset="0"/>
                              </a:rPr>
                              <m:t>𝟓</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latin typeface="Cambria Math" panose="02040503050406030204" pitchFamily="18" charset="0"/>
                                <a:ea typeface="Cambria Math" panose="02040503050406030204" pitchFamily="18" charset="0"/>
                              </a:rPr>
                            </m:ctrlPr>
                          </m:sSubPr>
                          <m:e>
                            <m:r>
                              <a:rPr lang="en-US" altLang="zh-CN" b="1" i="1">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latin typeface="Cambria Math" panose="02040503050406030204" pitchFamily="18" charset="0"/>
                                <a:ea typeface="宋体" panose="02010600030101010101" pitchFamily="2" charset="-122"/>
                                <a:cs typeface="Times New Roman" panose="02020603050405020304" pitchFamily="18" charset="0"/>
                              </a:rPr>
                              <m:t>𝟔</m:t>
                            </m:r>
                          </m:sub>
                        </m:sSub>
                      </m:num>
                      <m:den>
                        <m:r>
                          <a:rPr lang="en-US" altLang="zh-CN" b="1" i="1">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rPr>
                  <a:t>0.80</a:t>
                </a:r>
                <a:endParaRPr lang="zh-CN" altLang="en-US" dirty="0"/>
              </a:p>
            </p:txBody>
          </p:sp>
        </mc:Choice>
        <mc:Fallback>
          <p:sp>
            <p:nvSpPr>
              <p:cNvPr id="3" name="内容占位符 1"/>
              <p:cNvSpPr txBox="1">
                <a:spLocks noRot="1" noChangeAspect="1" noMove="1" noResize="1" noEditPoints="1" noAdjustHandles="1" noChangeArrowheads="1" noChangeShapeType="1" noTextEdit="1"/>
              </p:cNvSpPr>
              <p:nvPr/>
            </p:nvSpPr>
            <p:spPr bwMode="auto">
              <a:xfrm>
                <a:off x="360854" y="5523080"/>
                <a:ext cx="11485848" cy="858248"/>
              </a:xfrm>
              <a:prstGeom prst="rect">
                <a:avLst/>
              </a:prstGeom>
              <a:blipFill rotWithShape="1">
                <a:blip r:embed="rId1"/>
                <a:stretch>
                  <a:fillRect l="-2" t="-57" r="1" b="2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24答案.eps" descr="id:2147493967;FounderCES"/>
          <p:cNvPicPr/>
          <p:nvPr/>
        </p:nvPicPr>
        <p:blipFill>
          <a:blip r:embed="rId2"/>
          <a:stretch>
            <a:fillRect/>
          </a:stretch>
        </p:blipFill>
        <p:spPr>
          <a:xfrm>
            <a:off x="430424" y="5833019"/>
            <a:ext cx="842082" cy="299992"/>
          </a:xfrm>
          <a:prstGeom prst="rect">
            <a:avLst/>
          </a:prstGeom>
        </p:spPr>
      </p:pic>
      <p:pic>
        <p:nvPicPr>
          <p:cNvPr id="7" name="ca332.jpg" descr="id:2147492872;FounderCES"/>
          <p:cNvPicPr/>
          <p:nvPr/>
        </p:nvPicPr>
        <p:blipFill>
          <a:blip r:embed="rId3"/>
          <a:stretch>
            <a:fillRect/>
          </a:stretch>
        </p:blipFill>
        <p:spPr>
          <a:xfrm>
            <a:off x="4222998" y="4331176"/>
            <a:ext cx="4613954" cy="102316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1"/>
              <p:cNvSpPr txBox="1"/>
              <p:nvPr/>
            </p:nvSpPr>
            <p:spPr bwMode="auto">
              <a:xfrm>
                <a:off x="360854" y="753415"/>
                <a:ext cx="11485848" cy="1779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1">
                  <a:tabLst>
                    <a:tab pos="1073150" algn="l"/>
                    <a:tab pos="5645150" algn="l"/>
                    <a:tab pos="9861550" algn="l"/>
                  </a:tabLs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打点计时器所用交流电源的频率为</a:t>
                </a:r>
                <a:r>
                  <a:rPr lang="en-US" altLang="zh-CN" b="1" dirty="0" smtClean="0">
                    <a:latin typeface="Times New Roman" panose="02020603050405020304" pitchFamily="18" charset="0"/>
                    <a:ea typeface="宋体" panose="02010600030101010101" pitchFamily="2" charset="-122"/>
                  </a:rPr>
                  <a:t>50 Hz</a:t>
                </a:r>
                <a:r>
                  <a:rPr lang="zh-CN" altLang="zh-CN" b="1" dirty="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则两计数点之间的时间间隔为</a:t>
                </a:r>
                <a:r>
                  <a:rPr lang="en-US" altLang="zh-CN" b="1" i="1" dirty="0">
                    <a:latin typeface="Times New Roman" panose="02020603050405020304" pitchFamily="18" charset="0"/>
                    <a:ea typeface="宋体" panose="02010600030101010101" pitchFamily="2" charset="-122"/>
                  </a:rPr>
                  <a:t>T</a:t>
                </a:r>
                <a:r>
                  <a:rPr lang="zh-CN" altLang="zh-CN" b="1" dirty="0">
                    <a:ea typeface="宋体" panose="02010600030101010101" pitchFamily="2" charset="-122"/>
                    <a:cs typeface="Times New Roman" panose="02020603050405020304" pitchFamily="18" charset="0"/>
                  </a:rPr>
                  <a:t>＝</a:t>
                </a:r>
                <a:r>
                  <a:rPr lang="en-US" altLang="zh-CN" b="1" dirty="0" smtClean="0">
                    <a:latin typeface="Times New Roman" panose="02020603050405020304" pitchFamily="18" charset="0"/>
                    <a:ea typeface="宋体" panose="02010600030101010101" pitchFamily="2" charset="-122"/>
                  </a:rPr>
                  <a:t>0.02</a:t>
                </a:r>
                <a:r>
                  <a:rPr lang="en-US" altLang="zh-CN" b="1" dirty="0" smtClean="0">
                    <a:latin typeface="宋体" panose="02010600030101010101" pitchFamily="2" charset="-122"/>
                    <a:cs typeface="Times New Roman" panose="02020603050405020304" pitchFamily="18" charset="0"/>
                  </a:rPr>
                  <a:t>×</a:t>
                </a:r>
                <a:r>
                  <a:rPr lang="en-US" altLang="zh-CN" b="1" dirty="0" smtClean="0">
                    <a:latin typeface="Times New Roman" panose="02020603050405020304" pitchFamily="18" charset="0"/>
                    <a:ea typeface="宋体" panose="02010600030101010101" pitchFamily="2" charset="-122"/>
                  </a:rPr>
                  <a:t>5 s</a:t>
                </a:r>
                <a:r>
                  <a:rPr lang="zh-CN" altLang="zh-CN" b="1" dirty="0">
                    <a:ea typeface="宋体" panose="02010600030101010101" pitchFamily="2" charset="-122"/>
                    <a:cs typeface="Times New Roman" panose="02020603050405020304" pitchFamily="18" charset="0"/>
                  </a:rPr>
                  <a:t>＝</a:t>
                </a:r>
                <a:r>
                  <a:rPr lang="en-US" altLang="zh-CN" b="1" dirty="0" smtClean="0">
                    <a:latin typeface="Times New Roman" panose="02020603050405020304" pitchFamily="18" charset="0"/>
                    <a:ea typeface="宋体" panose="02010600030101010101" pitchFamily="2" charset="-122"/>
                  </a:rPr>
                  <a:t>0.1 s</a:t>
                </a:r>
                <a:r>
                  <a:rPr lang="zh-CN" altLang="zh-CN" b="1" dirty="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由中间时刻的瞬时速度等于平均速度可得</a:t>
                </a:r>
                <a:r>
                  <a:rPr lang="zh-CN" altLang="zh-CN" b="1" dirty="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在打点计时器打</a:t>
                </a:r>
                <a:r>
                  <a:rPr lang="en-US" altLang="zh-CN" b="1" i="1" dirty="0">
                    <a:latin typeface="Times New Roman" panose="02020603050405020304" pitchFamily="18" charset="0"/>
                    <a:ea typeface="宋体" panose="02010600030101010101" pitchFamily="2" charset="-122"/>
                  </a:rPr>
                  <a:t>F</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点</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时</a:t>
                </a:r>
                <a:endParaRPr lang="en-US" altLang="zh-CN" b="1" dirty="0" smtClean="0">
                  <a:latin typeface="Times New Roman" panose="02020603050405020304" pitchFamily="18" charset="0"/>
                  <a:ea typeface="楷体" panose="02010609060101010101" pitchFamily="49" charset="-122"/>
                  <a:cs typeface="Times New Roman" panose="02020603050405020304" pitchFamily="18" charset="0"/>
                </a:endParaRPr>
              </a:p>
              <a:p>
                <a:pPr eaLnBrk="1" hangingPunct="1">
                  <a:lnSpc>
                    <a:spcPct val="110000"/>
                  </a:lnSpc>
                  <a:tabLst>
                    <a:tab pos="1073150" algn="l"/>
                    <a:tab pos="5645150" algn="l"/>
                    <a:tab pos="9861550" algn="l"/>
                  </a:tabLst>
                </a:pP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小车</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的瞬时速度表达式为</a:t>
                </a:r>
                <a:r>
                  <a:rPr lang="en-US" altLang="zh-CN" b="1" i="1" dirty="0" err="1">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latin typeface="Times New Roman" panose="02020603050405020304" pitchFamily="18" charset="0"/>
                    <a:ea typeface="宋体" panose="02010600030101010101" pitchFamily="2" charset="-122"/>
                  </a:rPr>
                  <a:t>F</a:t>
                </a:r>
                <a:r>
                  <a:rPr lang="zh-CN" altLang="zh-CN" b="1" dirty="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sSub>
                          <m:sSubPr>
                            <m:ctrlPr>
                              <a:rPr lang="zh-CN" altLang="zh-CN" b="1" i="1">
                                <a:latin typeface="Cambria Math" panose="02040503050406030204" pitchFamily="18" charset="0"/>
                                <a:ea typeface="Cambria Math" panose="02040503050406030204" pitchFamily="18" charset="0"/>
                              </a:rPr>
                            </m:ctrlPr>
                          </m:sSubPr>
                          <m:e>
                            <m:r>
                              <a:rPr lang="en-US" altLang="zh-CN" b="1" i="1">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latin typeface="Cambria Math" panose="02040503050406030204" pitchFamily="18" charset="0"/>
                                <a:ea typeface="宋体" panose="02010600030101010101" pitchFamily="2" charset="-122"/>
                                <a:cs typeface="Times New Roman" panose="02020603050405020304" pitchFamily="18" charset="0"/>
                              </a:rPr>
                              <m:t>𝟓</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latin typeface="Cambria Math" panose="02040503050406030204" pitchFamily="18" charset="0"/>
                                <a:ea typeface="Cambria Math" panose="02040503050406030204" pitchFamily="18" charset="0"/>
                              </a:rPr>
                            </m:ctrlPr>
                          </m:sSubPr>
                          <m:e>
                            <m:r>
                              <a:rPr lang="en-US" altLang="zh-CN" b="1" i="1">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latin typeface="Cambria Math" panose="02040503050406030204" pitchFamily="18" charset="0"/>
                                <a:ea typeface="宋体" panose="02010600030101010101" pitchFamily="2" charset="-122"/>
                                <a:cs typeface="Times New Roman" panose="02020603050405020304" pitchFamily="18" charset="0"/>
                              </a:rPr>
                              <m:t>𝟔</m:t>
                            </m:r>
                          </m:sub>
                        </m:sSub>
                      </m:num>
                      <m:den>
                        <m:r>
                          <a:rPr lang="en-US" altLang="zh-CN" b="1" i="1">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err="1">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latin typeface="Times New Roman" panose="02020603050405020304" pitchFamily="18" charset="0"/>
                    <a:ea typeface="宋体" panose="02010600030101010101" pitchFamily="2" charset="-122"/>
                  </a:rPr>
                  <a:t>F</a:t>
                </a:r>
                <a:r>
                  <a:rPr lang="zh-CN" altLang="zh-CN" b="1" dirty="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latin typeface="Cambria Math" panose="02040503050406030204" pitchFamily="18" charset="0"/>
                            <a:ea typeface="宋体" panose="02010600030101010101" pitchFamily="2" charset="-122"/>
                            <a:cs typeface="Times New Roman" panose="02020603050405020304" pitchFamily="18" charset="0"/>
                          </a:rPr>
                          <m:t>𝟕</m:t>
                        </m:r>
                        <m:r>
                          <m:rPr>
                            <m:nor/>
                          </m:rPr>
                          <a:rPr lang="en-US" altLang="zh-CN" b="1">
                            <a:latin typeface="Cambria Math" panose="02040503050406030204" pitchFamily="18" charset="0"/>
                            <a:ea typeface="宋体" panose="02010600030101010101" pitchFamily="2" charset="-122"/>
                            <a:cs typeface="Times New Roman" panose="02020603050405020304" pitchFamily="18" charset="0"/>
                          </a:rPr>
                          <m:t>.</m:t>
                        </m:r>
                        <m:r>
                          <a:rPr lang="en-US" altLang="zh-CN" b="1" i="1">
                            <a:latin typeface="Cambria Math" panose="02040503050406030204" pitchFamily="18" charset="0"/>
                            <a:ea typeface="宋体" panose="02010600030101010101" pitchFamily="2" charset="-122"/>
                            <a:cs typeface="Times New Roman" panose="02020603050405020304" pitchFamily="18" charset="0"/>
                          </a:rPr>
                          <m:t>𝟖𝟎</m:t>
                        </m:r>
                        <m:r>
                          <a:rPr lang="en-US" altLang="zh-CN" b="1">
                            <a:latin typeface="Cambria Math" panose="02040503050406030204" pitchFamily="18" charset="0"/>
                            <a:ea typeface="宋体" panose="02010600030101010101" pitchFamily="2" charset="-122"/>
                            <a:cs typeface="Times New Roman" panose="02020603050405020304" pitchFamily="18" charset="0"/>
                          </a:rPr>
                          <m:t>+</m:t>
                        </m:r>
                        <m:r>
                          <a:rPr lang="en-US" altLang="zh-CN" b="1" i="1">
                            <a:latin typeface="Cambria Math" panose="02040503050406030204" pitchFamily="18" charset="0"/>
                            <a:ea typeface="宋体" panose="02010600030101010101" pitchFamily="2" charset="-122"/>
                            <a:cs typeface="Times New Roman" panose="02020603050405020304" pitchFamily="18" charset="0"/>
                          </a:rPr>
                          <m:t>𝟖</m:t>
                        </m:r>
                        <m:r>
                          <m:rPr>
                            <m:nor/>
                          </m:rPr>
                          <a:rPr lang="en-US" altLang="zh-CN" b="1">
                            <a:latin typeface="Cambria Math" panose="02040503050406030204" pitchFamily="18" charset="0"/>
                            <a:ea typeface="宋体" panose="02010600030101010101" pitchFamily="2" charset="-122"/>
                            <a:cs typeface="Times New Roman" panose="02020603050405020304" pitchFamily="18" charset="0"/>
                          </a:rPr>
                          <m:t>.</m:t>
                        </m:r>
                        <m:r>
                          <a:rPr lang="en-US" altLang="zh-CN" b="1" i="1">
                            <a:latin typeface="Cambria Math" panose="02040503050406030204" pitchFamily="18" charset="0"/>
                            <a:ea typeface="宋体" panose="02010600030101010101" pitchFamily="2" charset="-122"/>
                            <a:cs typeface="Times New Roman" panose="02020603050405020304" pitchFamily="18" charset="0"/>
                          </a:rPr>
                          <m:t>𝟐𝟎</m:t>
                        </m:r>
                      </m:num>
                      <m:den>
                        <m:r>
                          <a:rPr lang="en-US" altLang="zh-CN" b="1" i="1">
                            <a:latin typeface="Cambria Math" panose="02040503050406030204" pitchFamily="18" charset="0"/>
                            <a:ea typeface="宋体" panose="02010600030101010101" pitchFamily="2" charset="-122"/>
                            <a:cs typeface="Times New Roman" panose="02020603050405020304" pitchFamily="18" charset="0"/>
                          </a:rPr>
                          <m:t>𝟐</m:t>
                        </m:r>
                        <m:r>
                          <a:rPr lang="en-US" altLang="zh-CN" b="1">
                            <a:latin typeface="Cambria Math" panose="02040503050406030204" pitchFamily="18" charset="0"/>
                            <a:ea typeface="宋体" panose="02010600030101010101" pitchFamily="2" charset="-122"/>
                            <a:cs typeface="Times New Roman" panose="02020603050405020304" pitchFamily="18" charset="0"/>
                          </a:rPr>
                          <m:t>×</m:t>
                        </m:r>
                        <m:r>
                          <a:rPr lang="en-US" altLang="zh-CN" b="1" i="1">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latin typeface="Cambria Math" panose="02040503050406030204" pitchFamily="18" charset="0"/>
                            <a:ea typeface="宋体" panose="02010600030101010101" pitchFamily="2" charset="-122"/>
                            <a:cs typeface="Times New Roman" panose="02020603050405020304" pitchFamily="18" charset="0"/>
                          </a:rPr>
                          <m:t>.</m:t>
                        </m:r>
                        <m:r>
                          <a:rPr lang="en-US" altLang="zh-CN" b="1" i="1">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dirty="0">
                    <a:latin typeface="宋体" panose="02010600030101010101" pitchFamily="2"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rPr>
                  <a:t>10</a:t>
                </a:r>
                <a:r>
                  <a:rPr lang="zh-CN" altLang="zh-CN" b="1" baseline="30000" dirty="0">
                    <a:ea typeface="宋体" panose="02010600030101010101" pitchFamily="2" charset="-122"/>
                    <a:cs typeface="Times New Roman" panose="02020603050405020304" pitchFamily="18" charset="0"/>
                  </a:rPr>
                  <a:t>－</a:t>
                </a:r>
                <a:r>
                  <a:rPr lang="en-US" altLang="zh-CN" b="1" baseline="30000" dirty="0" smtClean="0">
                    <a:latin typeface="Times New Roman" panose="02020603050405020304" pitchFamily="18" charset="0"/>
                    <a:ea typeface="宋体" panose="02010600030101010101" pitchFamily="2" charset="-122"/>
                  </a:rPr>
                  <a:t>2 </a:t>
                </a:r>
                <a:r>
                  <a:rPr lang="en-US" altLang="zh-CN" b="1" dirty="0" smtClean="0">
                    <a:latin typeface="Times New Roman" panose="02020603050405020304" pitchFamily="18" charset="0"/>
                    <a:ea typeface="宋体" panose="02010600030101010101" pitchFamily="2" charset="-122"/>
                  </a:rPr>
                  <a:t>m/s</a:t>
                </a:r>
                <a:r>
                  <a:rPr lang="zh-CN" altLang="zh-CN" b="1" dirty="0">
                    <a:ea typeface="宋体" panose="02010600030101010101" pitchFamily="2" charset="-122"/>
                    <a:cs typeface="Times New Roman" panose="02020603050405020304" pitchFamily="18" charset="0"/>
                  </a:rPr>
                  <a:t>＝</a:t>
                </a:r>
                <a:r>
                  <a:rPr lang="en-US" altLang="zh-CN" b="1" dirty="0" smtClean="0">
                    <a:latin typeface="Times New Roman" panose="02020603050405020304" pitchFamily="18" charset="0"/>
                    <a:ea typeface="宋体" panose="02010600030101010101" pitchFamily="2" charset="-122"/>
                  </a:rPr>
                  <a:t>0.80 m/</a:t>
                </a:r>
                <a:r>
                  <a:rPr lang="en-US" altLang="zh-CN" b="1" dirty="0" err="1" smtClean="0">
                    <a:latin typeface="Times New Roman" panose="02020603050405020304" pitchFamily="18" charset="0"/>
                    <a:ea typeface="宋体" panose="02010600030101010101" pitchFamily="2" charset="-122"/>
                  </a:rPr>
                  <a:t>s</a:t>
                </a:r>
                <a:r>
                  <a:rPr lang="en-US" altLang="zh-CN" b="1" dirty="0" err="1" smtClean="0">
                    <a:latin typeface="宋体" panose="02010600030101010101" pitchFamily="2" charset="-122"/>
                    <a:cs typeface="Times New Roman" panose="02020603050405020304" pitchFamily="18" charset="0"/>
                  </a:rPr>
                  <a:t>.</a:t>
                </a:r>
                <a:endParaRPr lang="zh-CN" altLang="en-US" dirty="0"/>
              </a:p>
            </p:txBody>
          </p:sp>
        </mc:Choice>
        <mc:Fallback>
          <p:sp>
            <p:nvSpPr>
              <p:cNvPr id="5" name="内容占位符 1"/>
              <p:cNvSpPr txBox="1">
                <a:spLocks noRot="1" noChangeAspect="1" noMove="1" noResize="1" noEditPoints="1" noAdjustHandles="1" noChangeArrowheads="1" noChangeShapeType="1" noTextEdit="1"/>
              </p:cNvSpPr>
              <p:nvPr/>
            </p:nvSpPr>
            <p:spPr bwMode="auto">
              <a:xfrm>
                <a:off x="360854" y="753415"/>
                <a:ext cx="11485848" cy="1779270"/>
              </a:xfrm>
              <a:prstGeom prst="rect">
                <a:avLst/>
              </a:prstGeom>
              <a:blipFill rotWithShape="1">
                <a:blip r:embed="rId1"/>
                <a:stretch>
                  <a:fillRect l="-2" t="-17" r="1" b="1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解析.eps" descr="id:2147492879;FounderCES"/>
          <p:cNvPicPr/>
          <p:nvPr/>
        </p:nvPicPr>
        <p:blipFill>
          <a:blip r:embed="rId2"/>
          <a:stretch>
            <a:fillRect/>
          </a:stretch>
        </p:blipFill>
        <p:spPr>
          <a:xfrm>
            <a:off x="501938" y="938593"/>
            <a:ext cx="840740" cy="299720"/>
          </a:xfrm>
          <a:prstGeom prst="rect">
            <a:avLst/>
          </a:prstGeom>
        </p:spPr>
      </p:pic>
      <p:pic>
        <p:nvPicPr>
          <p:cNvPr id="7" name="ca332.jpg" descr="id:2147492872;FounderCES"/>
          <p:cNvPicPr/>
          <p:nvPr/>
        </p:nvPicPr>
        <p:blipFill>
          <a:blip r:embed="rId3"/>
          <a:stretch>
            <a:fillRect/>
          </a:stretch>
        </p:blipFill>
        <p:spPr>
          <a:xfrm>
            <a:off x="3796801" y="2780928"/>
            <a:ext cx="4613954" cy="1023167"/>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本实验中小车的加速度表达式为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，计算结果为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保留两位有效数字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内容占位符 1"/>
              <p:cNvSpPr txBox="1"/>
              <p:nvPr/>
            </p:nvSpPr>
            <p:spPr bwMode="auto">
              <a:xfrm>
                <a:off x="360854" y="3212976"/>
                <a:ext cx="11485848" cy="9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tabLst>
                    <a:tab pos="892175" algn="l"/>
                    <a:tab pos="4662170" algn="l"/>
                    <a:tab pos="5645150" algn="l"/>
                    <a:tab pos="9861550" algn="l"/>
                  </a:tabLst>
                </a:pPr>
                <a:r>
                  <a:rPr lang="en-US" altLang="zh-CN" dirty="0" smtClean="0"/>
                  <a:t>	  </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m:rPr>
                            <m:nor/>
                          </m:rPr>
                          <a:rPr lang="en-US" altLang="zh-CN" b="1">
                            <a:latin typeface="宋体" panose="02010600030101010101" pitchFamily="2" charset="-122"/>
                            <a:cs typeface="Times New Roman" panose="02020603050405020304" pitchFamily="18" charset="0"/>
                          </a:rPr>
                          <m:t>(</m:t>
                        </m:r>
                        <m:sSub>
                          <m:sSubPr>
                            <m:ctrlPr>
                              <a:rPr lang="zh-CN" altLang="zh-CN" b="1" i="1">
                                <a:latin typeface="Cambria Math" panose="02040503050406030204" pitchFamily="18" charset="0"/>
                                <a:ea typeface="Cambria Math" panose="02040503050406030204" pitchFamily="18" charset="0"/>
                              </a:rPr>
                            </m:ctrlPr>
                          </m:sSubPr>
                          <m:e>
                            <m:r>
                              <a:rPr lang="en-US" altLang="zh-CN" b="1" i="1">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latin typeface="Cambria Math" panose="02040503050406030204" pitchFamily="18" charset="0"/>
                                <a:ea typeface="宋体" panose="02010600030101010101" pitchFamily="2" charset="-122"/>
                                <a:cs typeface="Times New Roman" panose="02020603050405020304" pitchFamily="18" charset="0"/>
                              </a:rPr>
                              <m:t>𝟒</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latin typeface="Cambria Math" panose="02040503050406030204" pitchFamily="18" charset="0"/>
                                <a:ea typeface="Cambria Math" panose="02040503050406030204" pitchFamily="18" charset="0"/>
                              </a:rPr>
                            </m:ctrlPr>
                          </m:sSubPr>
                          <m:e>
                            <m:r>
                              <a:rPr lang="en-US" altLang="zh-CN" b="1" i="1">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latin typeface="Cambria Math" panose="02040503050406030204" pitchFamily="18" charset="0"/>
                                <a:ea typeface="宋体" panose="02010600030101010101" pitchFamily="2" charset="-122"/>
                                <a:cs typeface="Times New Roman" panose="02020603050405020304" pitchFamily="18" charset="0"/>
                              </a:rPr>
                              <m:t>𝟓</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latin typeface="Cambria Math" panose="02040503050406030204" pitchFamily="18" charset="0"/>
                                <a:ea typeface="Cambria Math" panose="02040503050406030204" pitchFamily="18" charset="0"/>
                              </a:rPr>
                            </m:ctrlPr>
                          </m:sSubPr>
                          <m:e>
                            <m:r>
                              <a:rPr lang="en-US" altLang="zh-CN" b="1" i="1">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latin typeface="Cambria Math" panose="02040503050406030204" pitchFamily="18" charset="0"/>
                                <a:ea typeface="宋体" panose="02010600030101010101" pitchFamily="2" charset="-122"/>
                                <a:cs typeface="Times New Roman" panose="02020603050405020304" pitchFamily="18" charset="0"/>
                              </a:rPr>
                              <m:t>𝟔</m:t>
                            </m:r>
                          </m:sub>
                        </m:sSub>
                        <m:r>
                          <m:rPr>
                            <m:nor/>
                          </m:rPr>
                          <a:rPr lang="en-US" altLang="zh-CN" b="1">
                            <a:latin typeface="宋体" panose="02010600030101010101" pitchFamily="2" charset="-122"/>
                            <a:cs typeface="Times New Roman" panose="02020603050405020304" pitchFamily="18" charset="0"/>
                          </a:rPr>
                          <m:t>)</m:t>
                        </m:r>
                        <m:r>
                          <a:rPr lang="en-US" altLang="zh-CN" b="1" i="1">
                            <a:latin typeface="Cambria Math" panose="02040503050406030204" pitchFamily="18" charset="0"/>
                            <a:ea typeface="宋体" panose="02010600030101010101" pitchFamily="2" charset="-122"/>
                          </a:rPr>
                          <m:t>−</m:t>
                        </m:r>
                        <m:r>
                          <m:rPr>
                            <m:nor/>
                          </m:rPr>
                          <a:rPr lang="en-US" altLang="zh-CN" b="1">
                            <a:latin typeface="宋体" panose="02010600030101010101" pitchFamily="2" charset="-122"/>
                            <a:cs typeface="Times New Roman" panose="02020603050405020304" pitchFamily="18" charset="0"/>
                          </a:rPr>
                          <m:t>(</m:t>
                        </m:r>
                        <m:sSub>
                          <m:sSubPr>
                            <m:ctrlPr>
                              <a:rPr lang="zh-CN" altLang="zh-CN" b="1" i="1">
                                <a:latin typeface="Cambria Math" panose="02040503050406030204" pitchFamily="18" charset="0"/>
                                <a:ea typeface="Cambria Math" panose="02040503050406030204" pitchFamily="18" charset="0"/>
                              </a:rPr>
                            </m:ctrlPr>
                          </m:sSubPr>
                          <m:e>
                            <m:r>
                              <a:rPr lang="en-US" altLang="zh-CN" b="1" i="1">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latin typeface="Cambria Math" panose="02040503050406030204" pitchFamily="18" charset="0"/>
                                <a:ea typeface="Cambria Math" panose="02040503050406030204" pitchFamily="18" charset="0"/>
                              </a:rPr>
                            </m:ctrlPr>
                          </m:sSubPr>
                          <m:e>
                            <m:r>
                              <a:rPr lang="en-US" altLang="zh-CN" b="1" i="1">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latin typeface="Cambria Math" panose="02040503050406030204" pitchFamily="18" charset="0"/>
                                <a:ea typeface="Cambria Math" panose="02040503050406030204" pitchFamily="18" charset="0"/>
                              </a:rPr>
                            </m:ctrlPr>
                          </m:sSubPr>
                          <m:e>
                            <m:r>
                              <a:rPr lang="en-US" altLang="zh-CN" b="1" i="1">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latin typeface="宋体" panose="02010600030101010101" pitchFamily="2" charset="-122"/>
                            <a:cs typeface="Times New Roman" panose="02020603050405020304" pitchFamily="18" charset="0"/>
                          </a:rPr>
                          <m:t>)</m:t>
                        </m:r>
                      </m:num>
                      <m:den>
                        <m:r>
                          <a:rPr lang="en-US" altLang="zh-CN" b="1" i="1">
                            <a:latin typeface="Cambria Math" panose="02040503050406030204" pitchFamily="18" charset="0"/>
                            <a:ea typeface="宋体" panose="02010600030101010101" pitchFamily="2" charset="-122"/>
                            <a:cs typeface="Times New Roman" panose="02020603050405020304" pitchFamily="18" charset="0"/>
                          </a:rPr>
                          <m:t>𝟗</m:t>
                        </m:r>
                        <m:sSup>
                          <m:sSupPr>
                            <m:ctrlPr>
                              <a:rPr lang="zh-CN" altLang="zh-CN" b="1" i="1">
                                <a:latin typeface="Cambria Math" panose="02040503050406030204" pitchFamily="18" charset="0"/>
                                <a:ea typeface="Cambria Math" panose="02040503050406030204" pitchFamily="18" charset="0"/>
                              </a:rPr>
                            </m:ctrlPr>
                          </m:sSupPr>
                          <m:e>
                            <m:r>
                              <a:rPr lang="en-US" altLang="zh-CN" b="1" i="1">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latin typeface="Cambria Math" panose="02040503050406030204" pitchFamily="18" charset="0"/>
                                <a:ea typeface="宋体" panose="02010600030101010101" pitchFamily="2" charset="-122"/>
                                <a:cs typeface="Times New Roman" panose="02020603050405020304" pitchFamily="18" charset="0"/>
                              </a:rPr>
                              <m:t>𝟐</m:t>
                            </m:r>
                          </m:sup>
                        </m:sSup>
                      </m:den>
                    </m:f>
                    <m:r>
                      <a:rPr lang="en-US" altLang="zh-CN" b="1" i="1" smtClean="0">
                        <a:latin typeface="Cambria Math" panose="02040503050406030204" pitchFamily="18" charset="0"/>
                        <a:ea typeface="宋体" panose="02010600030101010101" pitchFamily="2" charset="-122"/>
                        <a:cs typeface="Times New Roman" panose="02020603050405020304" pitchFamily="18" charset="0"/>
                      </a:rPr>
                      <m:t> </m:t>
                    </m:r>
                  </m:oMath>
                </a14:m>
                <a:r>
                  <a:rPr lang="en-US" altLang="zh-CN" dirty="0" smtClean="0"/>
                  <a:t>     </a:t>
                </a:r>
                <a:r>
                  <a:rPr lang="en-US" altLang="zh-CN" b="1" dirty="0" smtClean="0"/>
                  <a:t>0.40</a:t>
                </a:r>
                <a:endParaRPr lang="zh-CN" altLang="en-US" b="1" dirty="0"/>
              </a:p>
            </p:txBody>
          </p:sp>
        </mc:Choice>
        <mc:Fallback>
          <p:sp>
            <p:nvSpPr>
              <p:cNvPr id="3" name="内容占位符 1"/>
              <p:cNvSpPr txBox="1">
                <a:spLocks noRot="1" noChangeAspect="1" noMove="1" noResize="1" noEditPoints="1" noAdjustHandles="1" noChangeArrowheads="1" noChangeShapeType="1" noTextEdit="1"/>
              </p:cNvSpPr>
              <p:nvPr/>
            </p:nvSpPr>
            <p:spPr bwMode="auto">
              <a:xfrm>
                <a:off x="360854" y="3212976"/>
                <a:ext cx="11485848" cy="958532"/>
              </a:xfrm>
              <a:prstGeom prst="rect">
                <a:avLst/>
              </a:prstGeom>
              <a:blipFill rotWithShape="1">
                <a:blip r:embed="rId1"/>
                <a:stretch>
                  <a:fillRect l="-2" t="-53" r="1" b="-143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24答案.eps" descr="id:2147493967;FounderCES"/>
          <p:cNvPicPr/>
          <p:nvPr/>
        </p:nvPicPr>
        <p:blipFill>
          <a:blip r:embed="rId2"/>
          <a:stretch>
            <a:fillRect/>
          </a:stretch>
        </p:blipFill>
        <p:spPr>
          <a:xfrm>
            <a:off x="489307" y="3594923"/>
            <a:ext cx="842082" cy="299992"/>
          </a:xfrm>
          <a:prstGeom prst="rect">
            <a:avLst/>
          </a:prstGeom>
        </p:spPr>
      </p:pic>
      <mc:AlternateContent xmlns:mc="http://schemas.openxmlformats.org/markup-compatibility/2006">
        <mc:Choice xmlns:a14="http://schemas.microsoft.com/office/drawing/2010/main" Requires="a14">
          <p:sp>
            <p:nvSpPr>
              <p:cNvPr id="5" name="内容占位符 1"/>
              <p:cNvSpPr txBox="1"/>
              <p:nvPr/>
            </p:nvSpPr>
            <p:spPr bwMode="auto">
              <a:xfrm>
                <a:off x="360854" y="4104985"/>
                <a:ext cx="11485848" cy="1340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073150" algn="l"/>
                  </a:tabLs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由匀变速直线运动的推论公式</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可得本实验中小车的加速度</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表达式</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lnSpc>
                    <a:spcPct val="110000"/>
                  </a:lnSpc>
                  <a:spcAft>
                    <a:spcPts val="0"/>
                  </a:spcAft>
                  <a:tabLst>
                    <a:tab pos="1073150"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代入数据解得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1"/>
              <p:cNvSpPr txBox="1">
                <a:spLocks noRot="1" noChangeAspect="1" noMove="1" noResize="1" noEditPoints="1" noAdjustHandles="1" noChangeArrowheads="1" noChangeShapeType="1" noTextEdit="1"/>
              </p:cNvSpPr>
              <p:nvPr/>
            </p:nvSpPr>
            <p:spPr bwMode="auto">
              <a:xfrm>
                <a:off x="360854" y="4104985"/>
                <a:ext cx="11485848" cy="1340239"/>
              </a:xfrm>
              <a:prstGeom prst="rect">
                <a:avLst/>
              </a:prstGeom>
              <a:blipFill rotWithShape="1">
                <a:blip r:embed="rId3"/>
                <a:stretch>
                  <a:fillRect l="-2" t="-2300" r="1" b="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解析.eps" descr="id:2147492879;FounderCES"/>
          <p:cNvPicPr/>
          <p:nvPr/>
        </p:nvPicPr>
        <p:blipFill>
          <a:blip r:embed="rId4"/>
          <a:stretch>
            <a:fillRect/>
          </a:stretch>
        </p:blipFill>
        <p:spPr>
          <a:xfrm>
            <a:off x="501938" y="4290163"/>
            <a:ext cx="840740" cy="299720"/>
          </a:xfrm>
          <a:prstGeom prst="rect">
            <a:avLst/>
          </a:prstGeom>
        </p:spPr>
      </p:pic>
      <p:pic>
        <p:nvPicPr>
          <p:cNvPr id="7" name="ca332.jpg" descr="id:2147492872;FounderCES"/>
          <p:cNvPicPr/>
          <p:nvPr/>
        </p:nvPicPr>
        <p:blipFill>
          <a:blip r:embed="rId5"/>
          <a:stretch>
            <a:fillRect/>
          </a:stretch>
        </p:blipFill>
        <p:spPr>
          <a:xfrm>
            <a:off x="4222998" y="2129745"/>
            <a:ext cx="4613954" cy="102316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福建漳州华安一中期中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某个物理小组的同学在用打点计时器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探究小车速度随时间变化的规律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小明同学用同一打点计时器打出的两条纸带如图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所示，由纸带可知</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纸带甲的加速度比乙的大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纸带甲的加速度比乙的小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在打下计数点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纸带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甲的平均速度比乙的大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在打下计数点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纸带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甲的平均速度比乙的小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t21.jpg" descr="id:2147492900;FounderCES"/>
          <p:cNvPicPr/>
          <p:nvPr/>
        </p:nvPicPr>
        <p:blipFill>
          <a:blip r:embed="rId1"/>
          <a:stretch>
            <a:fillRect/>
          </a:stretch>
        </p:blipFill>
        <p:spPr>
          <a:xfrm>
            <a:off x="7391348" y="2546031"/>
            <a:ext cx="2999811" cy="1580316"/>
          </a:xfrm>
          <a:prstGeom prst="rect">
            <a:avLst/>
          </a:prstGeom>
        </p:spPr>
      </p:pic>
      <p:sp>
        <p:nvSpPr>
          <p:cNvPr id="5" name="矩形 4"/>
          <p:cNvSpPr/>
          <p:nvPr/>
        </p:nvSpPr>
        <p:spPr>
          <a:xfrm>
            <a:off x="8321482" y="4126347"/>
            <a:ext cx="958917" cy="646331"/>
          </a:xfrm>
          <a:prstGeom prst="rect">
            <a:avLst/>
          </a:prstGeom>
        </p:spPr>
        <p:txBody>
          <a:bodyPr wrap="none">
            <a:spAutoFit/>
          </a:bodyPr>
          <a:lstStyle/>
          <a:p>
            <a:pPr lvl="0" algn="ctr" eaLnBrk="1">
              <a:lnSpc>
                <a:spcPct val="150000"/>
              </a:lnSpc>
              <a:spcBef>
                <a:spcPts val="0"/>
              </a:spcBef>
              <a:spcAft>
                <a:spcPts val="0"/>
              </a:spcAft>
              <a:tabLst>
                <a:tab pos="5941060" algn="l"/>
              </a:tabLst>
            </a:pPr>
            <a:r>
              <a:rPr lang="zh-CN" altLang="zh-CN" sz="2400" dirty="0">
                <a:solidFill>
                  <a:srgbClr val="000000"/>
                </a:solidFill>
                <a:cs typeface="Times New Roman" panose="02020603050405020304" pitchFamily="18" charset="0"/>
              </a:rPr>
              <a:t>图</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a</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050" b="0" dirty="0">
              <a:solidFill>
                <a:srgbClr val="000000"/>
              </a:solidFill>
              <a:cs typeface="Times New Roman" panose="02020603050405020304" pitchFamily="18" charset="0"/>
            </a:endParaRPr>
          </a:p>
        </p:txBody>
      </p:sp>
      <p:sp>
        <p:nvSpPr>
          <p:cNvPr id="6" name="内容占位符 1"/>
          <p:cNvSpPr txBox="1"/>
          <p:nvPr/>
        </p:nvSpPr>
        <p:spPr bwMode="auto">
          <a:xfrm>
            <a:off x="360854" y="515700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tabLst>
                <a:tab pos="892175" algn="l"/>
                <a:tab pos="5645150" algn="l"/>
                <a:tab pos="9861550" algn="l"/>
              </a:tabLst>
            </a:pPr>
            <a:r>
              <a:rPr lang="en-US" altLang="zh-CN" smtClean="0"/>
              <a:t>	 </a:t>
            </a:r>
            <a:r>
              <a:rPr lang="en-US" altLang="zh-CN" b="1" smtClean="0">
                <a:latin typeface="Times New Roman" panose="02020603050405020304" pitchFamily="18" charset="0"/>
                <a:ea typeface="宋体" panose="02010600030101010101" pitchFamily="2" charset="-122"/>
              </a:rPr>
              <a:t>B</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latin typeface="Times New Roman" panose="02020603050405020304" pitchFamily="18" charset="0"/>
                <a:ea typeface="宋体" panose="02010600030101010101" pitchFamily="2" charset="-122"/>
              </a:rPr>
              <a:t>D</a:t>
            </a:r>
            <a:endParaRPr lang="zh-CN" altLang="en-US" dirty="0"/>
          </a:p>
        </p:txBody>
      </p:sp>
      <p:pic>
        <p:nvPicPr>
          <p:cNvPr id="7" name="24答案.eps" descr="id:2147493967;FounderCES"/>
          <p:cNvPicPr/>
          <p:nvPr/>
        </p:nvPicPr>
        <p:blipFill>
          <a:blip r:embed="rId2"/>
          <a:stretch>
            <a:fillRect/>
          </a:stretch>
        </p:blipFill>
        <p:spPr>
          <a:xfrm>
            <a:off x="430424" y="5319609"/>
            <a:ext cx="842082" cy="299992"/>
          </a:xfrm>
          <a:prstGeom prst="rect">
            <a:avLst/>
          </a:prstGeom>
        </p:spPr>
      </p:pic>
      <p:pic>
        <p:nvPicPr>
          <p:cNvPr id="8" name="24典例2.eps" descr="id:2147491437;FounderCES"/>
          <p:cNvPicPr/>
          <p:nvPr/>
        </p:nvPicPr>
        <p:blipFill>
          <a:blip r:embed="rId3"/>
          <a:stretch>
            <a:fillRect/>
          </a:stretch>
        </p:blipFill>
        <p:spPr>
          <a:xfrm>
            <a:off x="389652" y="875610"/>
            <a:ext cx="1203325" cy="387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493183"/>
              </a:xfrm>
            </p:spPr>
            <p:txBody>
              <a:bodyPr/>
              <a:lstStyle/>
              <a:p>
                <a:pPr hangingPunct="0">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由纸带可知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纸带甲的相邻相等时间内的位移差比乙的小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可知纸带甲的加速度比乙的小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在打下计数点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纸带甲的位移比乙的小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14:m>
                  <m:oMath xmlns:m="http://schemas.openxmlformats.org/officeDocument/2006/math">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acc>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纸带甲的平均速度比乙的小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493183"/>
              </a:xfrm>
              <a:blipFill rotWithShape="1">
                <a:blip r:embed="rId1"/>
                <a:stretch>
                  <a:fillRect l="-2" t="-1248" r="1" b="7"/>
                </a:stretch>
              </a:blipFill>
            </p:spPr>
            <p:txBody>
              <a:bodyPr/>
              <a:lstStyle/>
              <a:p>
                <a:r>
                  <a:rPr lang="zh-CN" altLang="en-US">
                    <a:noFill/>
                  </a:rPr>
                  <a:t> </a:t>
                </a:r>
              </a:p>
            </p:txBody>
          </p:sp>
        </mc:Fallback>
      </mc:AlternateContent>
      <p:pic>
        <p:nvPicPr>
          <p:cNvPr id="3" name="24解析.eps" descr="id:2147492921;FounderCES"/>
          <p:cNvPicPr/>
          <p:nvPr/>
        </p:nvPicPr>
        <p:blipFill>
          <a:blip r:embed="rId2"/>
          <a:stretch>
            <a:fillRect/>
          </a:stretch>
        </p:blipFill>
        <p:spPr>
          <a:xfrm>
            <a:off x="499802" y="920009"/>
            <a:ext cx="840740" cy="299720"/>
          </a:xfrm>
          <a:prstGeom prst="rect">
            <a:avLst/>
          </a:prstGeom>
        </p:spPr>
      </p:pic>
      <p:pic>
        <p:nvPicPr>
          <p:cNvPr id="4" name="bt21.jpg" descr="id:2147492900;FounderCES"/>
          <p:cNvPicPr/>
          <p:nvPr/>
        </p:nvPicPr>
        <p:blipFill>
          <a:blip r:embed="rId3"/>
          <a:stretch>
            <a:fillRect/>
          </a:stretch>
        </p:blipFill>
        <p:spPr>
          <a:xfrm>
            <a:off x="5015086" y="3429000"/>
            <a:ext cx="2999811" cy="1580316"/>
          </a:xfrm>
          <a:prstGeom prst="rect">
            <a:avLst/>
          </a:prstGeom>
        </p:spPr>
      </p:pic>
      <p:sp>
        <p:nvSpPr>
          <p:cNvPr id="5" name="矩形 4"/>
          <p:cNvSpPr/>
          <p:nvPr/>
        </p:nvSpPr>
        <p:spPr>
          <a:xfrm>
            <a:off x="5945220" y="5009316"/>
            <a:ext cx="958917" cy="646331"/>
          </a:xfrm>
          <a:prstGeom prst="rect">
            <a:avLst/>
          </a:prstGeom>
        </p:spPr>
        <p:txBody>
          <a:bodyPr wrap="none">
            <a:spAutoFit/>
          </a:bodyPr>
          <a:lstStyle/>
          <a:p>
            <a:pPr lvl="0" algn="ctr" eaLnBrk="1">
              <a:lnSpc>
                <a:spcPct val="150000"/>
              </a:lnSpc>
              <a:spcBef>
                <a:spcPts val="0"/>
              </a:spcBef>
              <a:spcAft>
                <a:spcPts val="0"/>
              </a:spcAft>
              <a:tabLst>
                <a:tab pos="5941060" algn="l"/>
              </a:tabLst>
            </a:pPr>
            <a:r>
              <a:rPr lang="zh-CN" altLang="zh-CN" sz="2400" dirty="0">
                <a:solidFill>
                  <a:srgbClr val="000000"/>
                </a:solidFill>
                <a:cs typeface="Times New Roman" panose="02020603050405020304" pitchFamily="18" charset="0"/>
              </a:rPr>
              <a:t>图</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a</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050" b="0" dirty="0">
              <a:solidFill>
                <a:srgbClr val="000000"/>
              </a:solidFill>
              <a:cs typeface="Times New Roman" panose="020206030504050203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小红同学记录了被小车拖动的某条纸带的运动情况，并在纸带上确定出了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共七个计数点，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与其余计数点之间的距离如图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所示，每两个相邻计数点之间的时间间隔为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0.10 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由此可计算出打下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五个点时小车的瞬时速度，并将各个速度标在如图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所示的坐标纸上，画出小车的瞬时速度随时间变化的关系图像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根据图像，可求出小车运动的加速度为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保留三位有效数字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t22.jpg" descr="id:2147492907;FounderCES"/>
          <p:cNvPicPr/>
          <p:nvPr/>
        </p:nvPicPr>
        <p:blipFill>
          <a:blip r:embed="rId1"/>
          <a:stretch>
            <a:fillRect/>
          </a:stretch>
        </p:blipFill>
        <p:spPr>
          <a:xfrm>
            <a:off x="1918742" y="4077072"/>
            <a:ext cx="5040560" cy="2169473"/>
          </a:xfrm>
          <a:prstGeom prst="rect">
            <a:avLst/>
          </a:prstGeom>
        </p:spPr>
      </p:pic>
      <p:sp>
        <p:nvSpPr>
          <p:cNvPr id="5" name="矩形 4"/>
          <p:cNvSpPr/>
          <p:nvPr/>
        </p:nvSpPr>
        <p:spPr>
          <a:xfrm>
            <a:off x="3946255" y="6161030"/>
            <a:ext cx="976549" cy="646331"/>
          </a:xfrm>
          <a:prstGeom prst="rect">
            <a:avLst/>
          </a:prstGeom>
        </p:spPr>
        <p:txBody>
          <a:bodyPr wrap="none">
            <a:spAutoFit/>
          </a:bodyPr>
          <a:lstStyle/>
          <a:p>
            <a:pPr algn="ctr">
              <a:lnSpc>
                <a:spcPct val="150000"/>
              </a:lnSpc>
              <a:spcAft>
                <a:spcPts val="0"/>
              </a:spcAft>
              <a:tabLst>
                <a:tab pos="5941060" algn="l"/>
              </a:tabLst>
            </a:pPr>
            <a:r>
              <a:rPr lang="zh-CN" altLang="zh-CN" sz="2400" dirty="0">
                <a:solidFill>
                  <a:srgbClr val="000000"/>
                </a:solidFill>
                <a:cs typeface="Times New Roman" panose="02020603050405020304" pitchFamily="18" charset="0"/>
              </a:rPr>
              <a:t>图</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b</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pic>
        <p:nvPicPr>
          <p:cNvPr id="6" name="bt23.jpg" descr="id:2147492914;FounderCES"/>
          <p:cNvPicPr/>
          <p:nvPr/>
        </p:nvPicPr>
        <p:blipFill>
          <a:blip r:embed="rId2"/>
          <a:stretch>
            <a:fillRect/>
          </a:stretch>
        </p:blipFill>
        <p:spPr>
          <a:xfrm>
            <a:off x="7751390" y="3645024"/>
            <a:ext cx="3024336" cy="2609532"/>
          </a:xfrm>
          <a:prstGeom prst="rect">
            <a:avLst/>
          </a:prstGeom>
        </p:spPr>
      </p:pic>
      <p:sp>
        <p:nvSpPr>
          <p:cNvPr id="7" name="矩形 6"/>
          <p:cNvSpPr/>
          <p:nvPr/>
        </p:nvSpPr>
        <p:spPr>
          <a:xfrm>
            <a:off x="8792916" y="6165403"/>
            <a:ext cx="941283" cy="576248"/>
          </a:xfrm>
          <a:prstGeom prst="rect">
            <a:avLst/>
          </a:prstGeom>
        </p:spPr>
        <p:txBody>
          <a:bodyPr wrap="none">
            <a:spAutoFit/>
          </a:bodyPr>
          <a:lstStyle/>
          <a:p>
            <a:pPr algn="ctr">
              <a:lnSpc>
                <a:spcPct val="150000"/>
              </a:lnSpc>
              <a:spcAft>
                <a:spcPts val="0"/>
              </a:spcAft>
              <a:tabLst>
                <a:tab pos="5941060" algn="l"/>
              </a:tabLst>
            </a:pPr>
            <a:r>
              <a:rPr lang="zh-CN" altLang="zh-CN" sz="2400" dirty="0">
                <a:solidFill>
                  <a:srgbClr val="000000"/>
                </a:solidFill>
                <a:cs typeface="Times New Roman" panose="02020603050405020304" pitchFamily="18" charset="0"/>
              </a:rPr>
              <a:t>图</a:t>
            </a:r>
            <a:r>
              <a:rPr lang="en-US" altLang="zh-CN" sz="2400" dirty="0" smtClean="0">
                <a:solidFill>
                  <a:srgbClr val="000000"/>
                </a:solidFill>
                <a:latin typeface="宋体" panose="02010600030101010101" pitchFamily="2" charset="-122"/>
                <a:cs typeface="Times New Roman" panose="02020603050405020304" pitchFamily="18" charset="0"/>
              </a:rPr>
              <a:t>(</a:t>
            </a:r>
            <a:r>
              <a:rPr lang="en-US" altLang="zh-CN" sz="2400" dirty="0" smtClean="0">
                <a:solidFill>
                  <a:srgbClr val="000000"/>
                </a:solidFill>
                <a:cs typeface="Times New Roman" panose="02020603050405020304" pitchFamily="18" charset="0"/>
              </a:rPr>
              <a:t>c</a:t>
            </a:r>
            <a:r>
              <a:rPr lang="en-US" altLang="zh-CN" sz="2400" dirty="0" smtClean="0">
                <a:solidFill>
                  <a:srgbClr val="000000"/>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1"/>
              <p:cNvSpPr txBox="1"/>
              <p:nvPr/>
            </p:nvSpPr>
            <p:spPr bwMode="auto">
              <a:xfrm>
                <a:off x="360854" y="4725144"/>
                <a:ext cx="11485848" cy="8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根据图像可得小车运动的加速度为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0.833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4725144"/>
                <a:ext cx="11485848" cy="825867"/>
              </a:xfrm>
              <a:prstGeom prst="rect">
                <a:avLst/>
              </a:prstGeom>
              <a:blipFill rotWithShape="1">
                <a:blip r:embed="rId1"/>
                <a:stretch>
                  <a:fillRect l="-2" t="-3704" r="1" b="5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 name="内容占位符 1"/>
          <p:cNvSpPr>
            <a:spLocks noGrp="1"/>
          </p:cNvSpPr>
          <p:nvPr>
            <p:ph idx="1"/>
          </p:nvPr>
        </p:nvSpPr>
        <p:spPr>
          <a:xfrm>
            <a:off x="360854" y="746120"/>
            <a:ext cx="11485848" cy="646331"/>
          </a:xfrm>
        </p:spPr>
        <p:txBody>
          <a:bodyPr/>
          <a:lstStyle/>
          <a:p>
            <a:pPr>
              <a:tabLst>
                <a:tab pos="892175" algn="l"/>
                <a:tab pos="5645150" algn="l"/>
                <a:tab pos="9861550" algn="l"/>
              </a:tabLst>
            </a:pPr>
            <a:r>
              <a:rPr lang="en-US" altLang="zh-CN" dirty="0" smtClean="0"/>
              <a:t>	 </a:t>
            </a:r>
            <a:r>
              <a:rPr lang="en-US" altLang="zh-CN" b="1" dirty="0">
                <a:latin typeface="Times New Roman" panose="02020603050405020304" pitchFamily="18" charset="0"/>
                <a:ea typeface="宋体" panose="02010600030101010101" pitchFamily="2" charset="-122"/>
              </a:rPr>
              <a:t>0.833</a:t>
            </a:r>
            <a:endParaRPr lang="zh-CN" altLang="en-US" dirty="0"/>
          </a:p>
        </p:txBody>
      </p:sp>
      <p:pic>
        <p:nvPicPr>
          <p:cNvPr id="4" name="24答案.eps" descr="id:2147493967;FounderCES"/>
          <p:cNvPicPr/>
          <p:nvPr/>
        </p:nvPicPr>
        <p:blipFill>
          <a:blip r:embed="rId2"/>
          <a:stretch>
            <a:fillRect/>
          </a:stretch>
        </p:blipFill>
        <p:spPr>
          <a:xfrm>
            <a:off x="430424" y="908721"/>
            <a:ext cx="842082" cy="299992"/>
          </a:xfrm>
          <a:prstGeom prst="rect">
            <a:avLst/>
          </a:prstGeom>
        </p:spPr>
      </p:pic>
      <p:pic>
        <p:nvPicPr>
          <p:cNvPr id="5" name="24解析.eps" descr="id:2147493960;FounderCES"/>
          <p:cNvPicPr/>
          <p:nvPr/>
        </p:nvPicPr>
        <p:blipFill>
          <a:blip r:embed="rId3"/>
          <a:stretch>
            <a:fillRect/>
          </a:stretch>
        </p:blipFill>
        <p:spPr>
          <a:xfrm>
            <a:off x="430424" y="5048445"/>
            <a:ext cx="835902" cy="297919"/>
          </a:xfrm>
          <a:prstGeom prst="rect">
            <a:avLst/>
          </a:prstGeom>
        </p:spPr>
      </p:pic>
      <p:pic>
        <p:nvPicPr>
          <p:cNvPr id="7" name="bt22.jpg" descr="id:2147492907;FounderCES"/>
          <p:cNvPicPr/>
          <p:nvPr/>
        </p:nvPicPr>
        <p:blipFill>
          <a:blip r:embed="rId4"/>
          <a:stretch>
            <a:fillRect/>
          </a:stretch>
        </p:blipFill>
        <p:spPr>
          <a:xfrm>
            <a:off x="1918742" y="2123623"/>
            <a:ext cx="5040560" cy="2169473"/>
          </a:xfrm>
          <a:prstGeom prst="rect">
            <a:avLst/>
          </a:prstGeom>
        </p:spPr>
      </p:pic>
      <p:sp>
        <p:nvSpPr>
          <p:cNvPr id="8" name="矩形 7"/>
          <p:cNvSpPr/>
          <p:nvPr/>
        </p:nvSpPr>
        <p:spPr>
          <a:xfrm>
            <a:off x="3946255" y="4366845"/>
            <a:ext cx="976549" cy="646331"/>
          </a:xfrm>
          <a:prstGeom prst="rect">
            <a:avLst/>
          </a:prstGeom>
        </p:spPr>
        <p:txBody>
          <a:bodyPr wrap="none">
            <a:spAutoFit/>
          </a:bodyPr>
          <a:lstStyle/>
          <a:p>
            <a:pPr algn="ctr">
              <a:lnSpc>
                <a:spcPct val="150000"/>
              </a:lnSpc>
              <a:spcAft>
                <a:spcPts val="0"/>
              </a:spcAft>
              <a:tabLst>
                <a:tab pos="5941060" algn="l"/>
              </a:tabLst>
            </a:pPr>
            <a:r>
              <a:rPr lang="zh-CN" altLang="zh-CN" sz="2400" dirty="0">
                <a:solidFill>
                  <a:srgbClr val="000000"/>
                </a:solidFill>
                <a:cs typeface="Times New Roman" panose="02020603050405020304" pitchFamily="18" charset="0"/>
              </a:rPr>
              <a:t>图</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b</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pic>
        <p:nvPicPr>
          <p:cNvPr id="9" name="bt23.jpg" descr="id:2147492914;FounderCES"/>
          <p:cNvPicPr/>
          <p:nvPr/>
        </p:nvPicPr>
        <p:blipFill>
          <a:blip r:embed="rId5"/>
          <a:stretch>
            <a:fillRect/>
          </a:stretch>
        </p:blipFill>
        <p:spPr>
          <a:xfrm>
            <a:off x="7751390" y="1628800"/>
            <a:ext cx="3024336" cy="2609532"/>
          </a:xfrm>
          <a:prstGeom prst="rect">
            <a:avLst/>
          </a:prstGeom>
        </p:spPr>
      </p:pic>
      <p:sp>
        <p:nvSpPr>
          <p:cNvPr id="10" name="矩形 9"/>
          <p:cNvSpPr/>
          <p:nvPr/>
        </p:nvSpPr>
        <p:spPr>
          <a:xfrm>
            <a:off x="8792916" y="4365104"/>
            <a:ext cx="941283" cy="576248"/>
          </a:xfrm>
          <a:prstGeom prst="rect">
            <a:avLst/>
          </a:prstGeom>
        </p:spPr>
        <p:txBody>
          <a:bodyPr wrap="none">
            <a:spAutoFit/>
          </a:bodyPr>
          <a:lstStyle/>
          <a:p>
            <a:pPr algn="ctr">
              <a:lnSpc>
                <a:spcPct val="150000"/>
              </a:lnSpc>
              <a:spcAft>
                <a:spcPts val="0"/>
              </a:spcAft>
              <a:tabLst>
                <a:tab pos="5941060" algn="l"/>
              </a:tabLst>
            </a:pPr>
            <a:r>
              <a:rPr lang="zh-CN" altLang="zh-CN" sz="2400" dirty="0">
                <a:solidFill>
                  <a:srgbClr val="000000"/>
                </a:solidFill>
                <a:cs typeface="Times New Roman" panose="02020603050405020304" pitchFamily="18" charset="0"/>
              </a:rPr>
              <a:t>图</a:t>
            </a:r>
            <a:r>
              <a:rPr lang="en-US" altLang="zh-CN" sz="2400" dirty="0" smtClean="0">
                <a:solidFill>
                  <a:srgbClr val="000000"/>
                </a:solidFill>
                <a:latin typeface="宋体" panose="02010600030101010101" pitchFamily="2" charset="-122"/>
                <a:cs typeface="Times New Roman" panose="02020603050405020304" pitchFamily="18" charset="0"/>
              </a:rPr>
              <a:t>(</a:t>
            </a:r>
            <a:r>
              <a:rPr lang="en-US" altLang="zh-CN" sz="2400" dirty="0" smtClean="0">
                <a:solidFill>
                  <a:srgbClr val="000000"/>
                </a:solidFill>
                <a:cs typeface="Times New Roman" panose="02020603050405020304" pitchFamily="18" charset="0"/>
              </a:rPr>
              <a:t>c</a:t>
            </a:r>
            <a:r>
              <a:rPr lang="en-US" altLang="zh-CN" sz="2400" dirty="0" smtClean="0">
                <a:solidFill>
                  <a:srgbClr val="000000"/>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电磁打点计时器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电磁打点计时器是一种能够按照相同的时间间隔，在纸带上连续打点的计时仪器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它通常使用低压交流电源，工作电压为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当电源的频率为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Hz</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时，它每隔</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打一次点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电磁打点计时器的构造如图所示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180aa.jpg" descr="id:2147492781;FounderCES"/>
          <p:cNvPicPr/>
          <p:nvPr/>
        </p:nvPicPr>
        <p:blipFill>
          <a:blip r:embed="rId1"/>
          <a:stretch>
            <a:fillRect/>
          </a:stretch>
        </p:blipFill>
        <p:spPr>
          <a:xfrm>
            <a:off x="4727054" y="3717032"/>
            <a:ext cx="4426220" cy="266429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电火花打点计时器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电火花打点计时器的计时原理与电磁打点计时器相同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不过，电火花打点计时器工作电压为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，在纸带上打点的不是振针和复写纸，而是电火花和墨粉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746120"/>
            <a:ext cx="11485848" cy="2862322"/>
          </a:xfrm>
        </p:spPr>
        <p:txBody>
          <a:bodyPr/>
          <a:lstStyle/>
          <a:p>
            <a:pPr hangingPunct="0">
              <a:spcAft>
                <a:spcPts val="0"/>
              </a:spcAft>
              <a:tabLst>
                <a:tab pos="5941060"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测量</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小车的瞬时速度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实验目的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测量小车的瞬时速度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判断沿斜面下滑的小车是否做匀变速直线运动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学习使用打点计时器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896;FounderCES"/>
          <p:cNvPicPr/>
          <p:nvPr/>
        </p:nvPicPr>
        <p:blipFill>
          <a:blip r:embed="rId1"/>
          <a:stretch>
            <a:fillRect/>
          </a:stretch>
        </p:blipFill>
        <p:spPr>
          <a:xfrm>
            <a:off x="360855" y="886142"/>
            <a:ext cx="1413871" cy="37598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实验器材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电磁打点计时器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或电火花打点计时器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、低压交流电源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V</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交流电源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、纸带、长木板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或轨道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形夹、小车、毫米刻度尺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w62.jpg" descr="id:2147492795;FounderCES"/>
          <p:cNvPicPr/>
          <p:nvPr/>
        </p:nvPicPr>
        <p:blipFill>
          <a:blip r:embed="rId1"/>
          <a:stretch>
            <a:fillRect/>
          </a:stretch>
        </p:blipFill>
        <p:spPr>
          <a:xfrm>
            <a:off x="2962935" y="2580467"/>
            <a:ext cx="6300623" cy="155906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实验步骤</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把打点计时器固定在长木板一端，并将该端垫高，使长木板形成斜面</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将长</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cm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左右的纸带一端穿过打点计时器，另一端固定于小车，尽量让小车靠近打点计时器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打开打点计时器开关，稍后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打点稳定后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释放小车，待小车滑到斜面底端时止住小车，关闭开关</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取下纸带，检查点迹</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若有问题，可换上新纸带，调试后重复上述步骤</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数据分析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纸带的选取和应用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选择点迹最清晰的纸带，舍掉开头一些过于密集的点迹，找一个适当的点作为计时起点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，再按照一定的点迹间隔个数选取计数点，并对计数点进行编号，而后再测距离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测量长度时不要用刻度尺分别测量相邻两个计数点间的长度，而应该用刻度尺的零刻度线对准计数点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，如图所示，在尺子不移动的情况下依次读出各计数点所对应刻度尺上的刻度值，这样就得到了各计数点到计数点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的距离，再根据需要分别求出相应计数点之间的距离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这样可以避免测量误差的积累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fg444.jpg" descr="id:2147492802;FounderCES"/>
          <p:cNvPicPr/>
          <p:nvPr/>
        </p:nvPicPr>
        <p:blipFill>
          <a:blip r:embed="rId1"/>
          <a:stretch>
            <a:fillRect/>
          </a:stretch>
        </p:blipFill>
        <p:spPr>
          <a:xfrm>
            <a:off x="2696574" y="3140968"/>
            <a:ext cx="6814408" cy="1070417"/>
          </a:xfrm>
          <a:prstGeom prst="rect">
            <a:avLst/>
          </a:prstGeom>
        </p:spPr>
      </p:pic>
      <p:sp>
        <p:nvSpPr>
          <p:cNvPr id="4" name="内容占位符 1"/>
          <p:cNvSpPr txBox="1"/>
          <p:nvPr/>
        </p:nvSpPr>
        <p:spPr bwMode="auto">
          <a:xfrm>
            <a:off x="360854" y="426127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处理数据时要区分打点计时器打的计时点与人为选取的计数点，也要区分打点计时器的打点周期与两个计数点间的时间间隔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4785</Words>
  <Application>WPS 演示</Application>
  <PresentationFormat>自定义</PresentationFormat>
  <Paragraphs>182</Paragraphs>
  <Slides>29</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29</vt:i4>
      </vt:variant>
    </vt:vector>
  </HeadingPairs>
  <TitlesOfParts>
    <vt:vector size="42" baseType="lpstr">
      <vt:lpstr>Arial</vt:lpstr>
      <vt:lpstr>宋体</vt:lpstr>
      <vt:lpstr>Wingdings</vt:lpstr>
      <vt:lpstr>Times New Roman</vt:lpstr>
      <vt:lpstr>楷体</vt:lpstr>
      <vt:lpstr>微软雅黑</vt:lpstr>
      <vt:lpstr>黑体</vt:lpstr>
      <vt:lpstr>仿宋</vt:lpstr>
      <vt:lpstr>Book Antiqua</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384</cp:revision>
  <dcterms:created xsi:type="dcterms:W3CDTF">2020-11-06T05:24:00Z</dcterms:created>
  <dcterms:modified xsi:type="dcterms:W3CDTF">2025-06-21T02:59:58Z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8103D7144EF645E68AA64CFC1DD7B834_12</vt:lpwstr>
  </property>
</Properties>
</file>